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sldIdLst>
    <p:sldId id="257" r:id="rId5"/>
    <p:sldId id="256" r:id="rId6"/>
    <p:sldId id="258" r:id="rId7"/>
    <p:sldId id="259" r:id="rId8"/>
    <p:sldId id="260" r:id="rId9"/>
    <p:sldId id="261" r:id="rId1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54F74D27-6605-4CFB-8F88-C3A121C90A30}">
          <p14:sldIdLst>
            <p14:sldId id="257"/>
            <p14:sldId id="256"/>
            <p14:sldId id="258"/>
            <p14:sldId id="259"/>
            <p14:sldId id="260"/>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FDFC"/>
    <a:srgbClr val="AAE6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5F9EA-54B3-8159-59C6-002CED506E9C}" v="238" dt="2023-08-16T02:15:33.102"/>
    <p1510:client id="{46DA6A03-BC3A-490B-8CC0-BA7C46231D3F}" v="588" dt="2023-08-16T02:46:28.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8C6F9-2614-4E82-8D09-6BF4A6931095}" type="datetimeFigureOut">
              <a:rPr lang="pt-BR" smtClean="0"/>
              <a:t>15/08/2023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9E602-C606-46E3-92C7-32E90D2C6556}" type="slidenum">
              <a:rPr lang="pt-BR" smtClean="0"/>
              <a:t>‹nº›</a:t>
            </a:fld>
            <a:endParaRPr lang="pt-BR"/>
          </a:p>
        </p:txBody>
      </p:sp>
    </p:spTree>
    <p:extLst>
      <p:ext uri="{BB962C8B-B14F-4D97-AF65-F5344CB8AC3E}">
        <p14:creationId xmlns:p14="http://schemas.microsoft.com/office/powerpoint/2010/main" val="391355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40E6E2-B59A-232C-BCBD-772FAC453417}"/>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E81699C-5709-3236-9706-FBE3A0AB7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72F07205-98E6-FFDF-8EC5-06DADE288BD8}"/>
              </a:ext>
            </a:extLst>
          </p:cNvPr>
          <p:cNvSpPr>
            <a:spLocks noGrp="1"/>
          </p:cNvSpPr>
          <p:nvPr>
            <p:ph type="dt" sz="half" idx="10"/>
          </p:nvPr>
        </p:nvSpPr>
        <p:spPr/>
        <p:txBody>
          <a:bodyPr/>
          <a:lstStyle/>
          <a:p>
            <a:fld id="{013461C9-76CE-4B9E-8CF5-D478898612D6}" type="datetimeFigureOut">
              <a:rPr lang="pt-BR" smtClean="0"/>
              <a:t>15/08/2023</a:t>
            </a:fld>
            <a:endParaRPr lang="pt-BR"/>
          </a:p>
        </p:txBody>
      </p:sp>
      <p:sp>
        <p:nvSpPr>
          <p:cNvPr id="5" name="Espaço Reservado para Rodapé 4">
            <a:extLst>
              <a:ext uri="{FF2B5EF4-FFF2-40B4-BE49-F238E27FC236}">
                <a16:creationId xmlns:a16="http://schemas.microsoft.com/office/drawing/2014/main" id="{702C0EC3-4470-E284-789F-A474D11E2C6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4B68E16-8FAE-3901-897B-23FBF76F3B14}"/>
              </a:ext>
            </a:extLst>
          </p:cNvPr>
          <p:cNvSpPr>
            <a:spLocks noGrp="1"/>
          </p:cNvSpPr>
          <p:nvPr>
            <p:ph type="sldNum" sz="quarter" idx="12"/>
          </p:nvPr>
        </p:nvSpPr>
        <p:spPr/>
        <p:txBody>
          <a:bodyPr/>
          <a:lstStyle/>
          <a:p>
            <a:fld id="{0201C388-B005-4B12-96C5-2C23AB8AE9C1}" type="slidenum">
              <a:rPr lang="pt-BR" smtClean="0"/>
              <a:t>‹nº›</a:t>
            </a:fld>
            <a:endParaRPr lang="pt-BR"/>
          </a:p>
        </p:txBody>
      </p:sp>
    </p:spTree>
    <p:extLst>
      <p:ext uri="{BB962C8B-B14F-4D97-AF65-F5344CB8AC3E}">
        <p14:creationId xmlns:p14="http://schemas.microsoft.com/office/powerpoint/2010/main" val="2318183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4BFFD-154A-91C4-1762-5C540225FBB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D44945AB-74EE-5CEC-5357-7D78E55854B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0045BA2-E2BA-B3A5-F883-E7D80E5921C1}"/>
              </a:ext>
            </a:extLst>
          </p:cNvPr>
          <p:cNvSpPr>
            <a:spLocks noGrp="1"/>
          </p:cNvSpPr>
          <p:nvPr>
            <p:ph type="dt" sz="half" idx="10"/>
          </p:nvPr>
        </p:nvSpPr>
        <p:spPr/>
        <p:txBody>
          <a:bodyPr/>
          <a:lstStyle/>
          <a:p>
            <a:fld id="{013461C9-76CE-4B9E-8CF5-D478898612D6}" type="datetimeFigureOut">
              <a:rPr lang="pt-BR" smtClean="0"/>
              <a:t>15/08/2023</a:t>
            </a:fld>
            <a:endParaRPr lang="pt-BR"/>
          </a:p>
        </p:txBody>
      </p:sp>
      <p:sp>
        <p:nvSpPr>
          <p:cNvPr id="5" name="Espaço Reservado para Rodapé 4">
            <a:extLst>
              <a:ext uri="{FF2B5EF4-FFF2-40B4-BE49-F238E27FC236}">
                <a16:creationId xmlns:a16="http://schemas.microsoft.com/office/drawing/2014/main" id="{491E96A9-EEF4-FC27-FC1B-CE786560E6C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43EFD82-0397-1CD0-EC24-21EE1E0D1AD9}"/>
              </a:ext>
            </a:extLst>
          </p:cNvPr>
          <p:cNvSpPr>
            <a:spLocks noGrp="1"/>
          </p:cNvSpPr>
          <p:nvPr>
            <p:ph type="sldNum" sz="quarter" idx="12"/>
          </p:nvPr>
        </p:nvSpPr>
        <p:spPr/>
        <p:txBody>
          <a:bodyPr/>
          <a:lstStyle/>
          <a:p>
            <a:fld id="{0201C388-B005-4B12-96C5-2C23AB8AE9C1}" type="slidenum">
              <a:rPr lang="pt-BR" smtClean="0"/>
              <a:t>‹nº›</a:t>
            </a:fld>
            <a:endParaRPr lang="pt-BR"/>
          </a:p>
        </p:txBody>
      </p:sp>
    </p:spTree>
    <p:extLst>
      <p:ext uri="{BB962C8B-B14F-4D97-AF65-F5344CB8AC3E}">
        <p14:creationId xmlns:p14="http://schemas.microsoft.com/office/powerpoint/2010/main" val="2763865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696221B-01F2-390C-4968-A8317F62CE1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06EAF7F9-8025-09E1-9747-23021A65284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2AA61B-A4A4-069D-A715-95F4E3BD6F6D}"/>
              </a:ext>
            </a:extLst>
          </p:cNvPr>
          <p:cNvSpPr>
            <a:spLocks noGrp="1"/>
          </p:cNvSpPr>
          <p:nvPr>
            <p:ph type="dt" sz="half" idx="10"/>
          </p:nvPr>
        </p:nvSpPr>
        <p:spPr/>
        <p:txBody>
          <a:bodyPr/>
          <a:lstStyle/>
          <a:p>
            <a:fld id="{013461C9-76CE-4B9E-8CF5-D478898612D6}" type="datetimeFigureOut">
              <a:rPr lang="pt-BR" smtClean="0"/>
              <a:t>15/08/2023</a:t>
            </a:fld>
            <a:endParaRPr lang="pt-BR"/>
          </a:p>
        </p:txBody>
      </p:sp>
      <p:sp>
        <p:nvSpPr>
          <p:cNvPr id="5" name="Espaço Reservado para Rodapé 4">
            <a:extLst>
              <a:ext uri="{FF2B5EF4-FFF2-40B4-BE49-F238E27FC236}">
                <a16:creationId xmlns:a16="http://schemas.microsoft.com/office/drawing/2014/main" id="{4B964723-8C7B-BB0C-B5ED-0663448A1C6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85ED527-75F1-FECE-0D67-D09707B66126}"/>
              </a:ext>
            </a:extLst>
          </p:cNvPr>
          <p:cNvSpPr>
            <a:spLocks noGrp="1"/>
          </p:cNvSpPr>
          <p:nvPr>
            <p:ph type="sldNum" sz="quarter" idx="12"/>
          </p:nvPr>
        </p:nvSpPr>
        <p:spPr/>
        <p:txBody>
          <a:bodyPr/>
          <a:lstStyle/>
          <a:p>
            <a:fld id="{0201C388-B005-4B12-96C5-2C23AB8AE9C1}" type="slidenum">
              <a:rPr lang="pt-BR" smtClean="0"/>
              <a:t>‹nº›</a:t>
            </a:fld>
            <a:endParaRPr lang="pt-BR"/>
          </a:p>
        </p:txBody>
      </p:sp>
    </p:spTree>
    <p:extLst>
      <p:ext uri="{BB962C8B-B14F-4D97-AF65-F5344CB8AC3E}">
        <p14:creationId xmlns:p14="http://schemas.microsoft.com/office/powerpoint/2010/main" val="2000219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BB0CB9-547F-4FAD-9877-F46E229FF90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06667E2E-4757-6F68-447B-70D08B4C8F0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EDF8F36-084D-6F85-B280-03584CF31531}"/>
              </a:ext>
            </a:extLst>
          </p:cNvPr>
          <p:cNvSpPr>
            <a:spLocks noGrp="1"/>
          </p:cNvSpPr>
          <p:nvPr>
            <p:ph type="dt" sz="half" idx="10"/>
          </p:nvPr>
        </p:nvSpPr>
        <p:spPr/>
        <p:txBody>
          <a:bodyPr/>
          <a:lstStyle/>
          <a:p>
            <a:fld id="{013461C9-76CE-4B9E-8CF5-D478898612D6}" type="datetimeFigureOut">
              <a:rPr lang="pt-BR" smtClean="0"/>
              <a:t>15/08/2023</a:t>
            </a:fld>
            <a:endParaRPr lang="pt-BR"/>
          </a:p>
        </p:txBody>
      </p:sp>
      <p:sp>
        <p:nvSpPr>
          <p:cNvPr id="5" name="Espaço Reservado para Rodapé 4">
            <a:extLst>
              <a:ext uri="{FF2B5EF4-FFF2-40B4-BE49-F238E27FC236}">
                <a16:creationId xmlns:a16="http://schemas.microsoft.com/office/drawing/2014/main" id="{F5AC0F6A-37E1-D490-B825-93F0A2F1DE1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478967D-BC5F-9F17-83CB-D00736686FB1}"/>
              </a:ext>
            </a:extLst>
          </p:cNvPr>
          <p:cNvSpPr>
            <a:spLocks noGrp="1"/>
          </p:cNvSpPr>
          <p:nvPr>
            <p:ph type="sldNum" sz="quarter" idx="12"/>
          </p:nvPr>
        </p:nvSpPr>
        <p:spPr/>
        <p:txBody>
          <a:bodyPr/>
          <a:lstStyle/>
          <a:p>
            <a:fld id="{0201C388-B005-4B12-96C5-2C23AB8AE9C1}" type="slidenum">
              <a:rPr lang="pt-BR" smtClean="0"/>
              <a:t>‹nº›</a:t>
            </a:fld>
            <a:endParaRPr lang="pt-BR"/>
          </a:p>
        </p:txBody>
      </p:sp>
    </p:spTree>
    <p:extLst>
      <p:ext uri="{BB962C8B-B14F-4D97-AF65-F5344CB8AC3E}">
        <p14:creationId xmlns:p14="http://schemas.microsoft.com/office/powerpoint/2010/main" val="1072433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F44199-A6B8-ADF4-DDF8-267C65B584F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C3E88E7E-A7B4-17CF-5502-F64B212EF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5E073C5E-E0A1-F9E2-733F-74A264B69050}"/>
              </a:ext>
            </a:extLst>
          </p:cNvPr>
          <p:cNvSpPr>
            <a:spLocks noGrp="1"/>
          </p:cNvSpPr>
          <p:nvPr>
            <p:ph type="dt" sz="half" idx="10"/>
          </p:nvPr>
        </p:nvSpPr>
        <p:spPr/>
        <p:txBody>
          <a:bodyPr/>
          <a:lstStyle/>
          <a:p>
            <a:fld id="{013461C9-76CE-4B9E-8CF5-D478898612D6}" type="datetimeFigureOut">
              <a:rPr lang="pt-BR" smtClean="0"/>
              <a:t>15/08/2023</a:t>
            </a:fld>
            <a:endParaRPr lang="pt-BR"/>
          </a:p>
        </p:txBody>
      </p:sp>
      <p:sp>
        <p:nvSpPr>
          <p:cNvPr id="5" name="Espaço Reservado para Rodapé 4">
            <a:extLst>
              <a:ext uri="{FF2B5EF4-FFF2-40B4-BE49-F238E27FC236}">
                <a16:creationId xmlns:a16="http://schemas.microsoft.com/office/drawing/2014/main" id="{74F5C7D8-AFEB-4FEC-E5AC-3D2426565C5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4E3D09E-A4E8-938D-8BCE-3945F21B92DF}"/>
              </a:ext>
            </a:extLst>
          </p:cNvPr>
          <p:cNvSpPr>
            <a:spLocks noGrp="1"/>
          </p:cNvSpPr>
          <p:nvPr>
            <p:ph type="sldNum" sz="quarter" idx="12"/>
          </p:nvPr>
        </p:nvSpPr>
        <p:spPr/>
        <p:txBody>
          <a:bodyPr/>
          <a:lstStyle/>
          <a:p>
            <a:fld id="{0201C388-B005-4B12-96C5-2C23AB8AE9C1}" type="slidenum">
              <a:rPr lang="pt-BR" smtClean="0"/>
              <a:t>‹nº›</a:t>
            </a:fld>
            <a:endParaRPr lang="pt-BR"/>
          </a:p>
        </p:txBody>
      </p:sp>
    </p:spTree>
    <p:extLst>
      <p:ext uri="{BB962C8B-B14F-4D97-AF65-F5344CB8AC3E}">
        <p14:creationId xmlns:p14="http://schemas.microsoft.com/office/powerpoint/2010/main" val="207294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E5481-C1EF-6ABF-1438-9CE9C7273A5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CC3541B-9738-17E2-1BCF-E4E2CE71C13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2D04EF9D-9DFD-E411-9586-EB5B7A6AF857}"/>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5AF9F272-7D1C-6FA7-B54C-52D8A7851DF2}"/>
              </a:ext>
            </a:extLst>
          </p:cNvPr>
          <p:cNvSpPr>
            <a:spLocks noGrp="1"/>
          </p:cNvSpPr>
          <p:nvPr>
            <p:ph type="dt" sz="half" idx="10"/>
          </p:nvPr>
        </p:nvSpPr>
        <p:spPr/>
        <p:txBody>
          <a:bodyPr/>
          <a:lstStyle/>
          <a:p>
            <a:fld id="{013461C9-76CE-4B9E-8CF5-D478898612D6}" type="datetimeFigureOut">
              <a:rPr lang="pt-BR" smtClean="0"/>
              <a:t>15/08/2023</a:t>
            </a:fld>
            <a:endParaRPr lang="pt-BR"/>
          </a:p>
        </p:txBody>
      </p:sp>
      <p:sp>
        <p:nvSpPr>
          <p:cNvPr id="6" name="Espaço Reservado para Rodapé 5">
            <a:extLst>
              <a:ext uri="{FF2B5EF4-FFF2-40B4-BE49-F238E27FC236}">
                <a16:creationId xmlns:a16="http://schemas.microsoft.com/office/drawing/2014/main" id="{0D0CD527-CFD8-EB71-97DB-6C3278D75D5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E3665EE-B4EF-5F9C-8F96-A93D9FD935C3}"/>
              </a:ext>
            </a:extLst>
          </p:cNvPr>
          <p:cNvSpPr>
            <a:spLocks noGrp="1"/>
          </p:cNvSpPr>
          <p:nvPr>
            <p:ph type="sldNum" sz="quarter" idx="12"/>
          </p:nvPr>
        </p:nvSpPr>
        <p:spPr/>
        <p:txBody>
          <a:bodyPr/>
          <a:lstStyle/>
          <a:p>
            <a:fld id="{0201C388-B005-4B12-96C5-2C23AB8AE9C1}" type="slidenum">
              <a:rPr lang="pt-BR" smtClean="0"/>
              <a:t>‹nº›</a:t>
            </a:fld>
            <a:endParaRPr lang="pt-BR"/>
          </a:p>
        </p:txBody>
      </p:sp>
    </p:spTree>
    <p:extLst>
      <p:ext uri="{BB962C8B-B14F-4D97-AF65-F5344CB8AC3E}">
        <p14:creationId xmlns:p14="http://schemas.microsoft.com/office/powerpoint/2010/main" val="2402471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F42F67-979E-40A1-EB4C-3FDFD66FDF8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9A3370BB-961B-BC8C-AFBA-C9D4081AD0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5C68BFF-CC4A-BEB2-851F-33F5B93F13A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FE87DC1-EC7F-768C-6419-1C7D526389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D28F850-35FB-CAF9-A448-07B97F659FD0}"/>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F1BCD6EC-520D-0243-772B-CC71F4FA2B14}"/>
              </a:ext>
            </a:extLst>
          </p:cNvPr>
          <p:cNvSpPr>
            <a:spLocks noGrp="1"/>
          </p:cNvSpPr>
          <p:nvPr>
            <p:ph type="dt" sz="half" idx="10"/>
          </p:nvPr>
        </p:nvSpPr>
        <p:spPr/>
        <p:txBody>
          <a:bodyPr/>
          <a:lstStyle/>
          <a:p>
            <a:fld id="{013461C9-76CE-4B9E-8CF5-D478898612D6}" type="datetimeFigureOut">
              <a:rPr lang="pt-BR" smtClean="0"/>
              <a:t>15/08/2023</a:t>
            </a:fld>
            <a:endParaRPr lang="pt-BR"/>
          </a:p>
        </p:txBody>
      </p:sp>
      <p:sp>
        <p:nvSpPr>
          <p:cNvPr id="8" name="Espaço Reservado para Rodapé 7">
            <a:extLst>
              <a:ext uri="{FF2B5EF4-FFF2-40B4-BE49-F238E27FC236}">
                <a16:creationId xmlns:a16="http://schemas.microsoft.com/office/drawing/2014/main" id="{30669101-B156-F23C-6F80-27E994F9CBAB}"/>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6E1433F-1E4C-6712-2745-A3154D3CD727}"/>
              </a:ext>
            </a:extLst>
          </p:cNvPr>
          <p:cNvSpPr>
            <a:spLocks noGrp="1"/>
          </p:cNvSpPr>
          <p:nvPr>
            <p:ph type="sldNum" sz="quarter" idx="12"/>
          </p:nvPr>
        </p:nvSpPr>
        <p:spPr/>
        <p:txBody>
          <a:bodyPr/>
          <a:lstStyle/>
          <a:p>
            <a:fld id="{0201C388-B005-4B12-96C5-2C23AB8AE9C1}" type="slidenum">
              <a:rPr lang="pt-BR" smtClean="0"/>
              <a:t>‹nº›</a:t>
            </a:fld>
            <a:endParaRPr lang="pt-BR"/>
          </a:p>
        </p:txBody>
      </p:sp>
    </p:spTree>
    <p:extLst>
      <p:ext uri="{BB962C8B-B14F-4D97-AF65-F5344CB8AC3E}">
        <p14:creationId xmlns:p14="http://schemas.microsoft.com/office/powerpoint/2010/main" val="351567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CDE81-7738-FC8D-6D89-E64F9674168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B3162D3-3C97-3154-00F9-ADE3BB7118A2}"/>
              </a:ext>
            </a:extLst>
          </p:cNvPr>
          <p:cNvSpPr>
            <a:spLocks noGrp="1"/>
          </p:cNvSpPr>
          <p:nvPr>
            <p:ph type="dt" sz="half" idx="10"/>
          </p:nvPr>
        </p:nvSpPr>
        <p:spPr/>
        <p:txBody>
          <a:bodyPr/>
          <a:lstStyle/>
          <a:p>
            <a:fld id="{013461C9-76CE-4B9E-8CF5-D478898612D6}" type="datetimeFigureOut">
              <a:rPr lang="pt-BR" smtClean="0"/>
              <a:t>15/08/2023</a:t>
            </a:fld>
            <a:endParaRPr lang="pt-BR"/>
          </a:p>
        </p:txBody>
      </p:sp>
      <p:sp>
        <p:nvSpPr>
          <p:cNvPr id="4" name="Espaço Reservado para Rodapé 3">
            <a:extLst>
              <a:ext uri="{FF2B5EF4-FFF2-40B4-BE49-F238E27FC236}">
                <a16:creationId xmlns:a16="http://schemas.microsoft.com/office/drawing/2014/main" id="{3E4290AD-AE94-91B0-A616-696489303A77}"/>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3D0F9DD-D04E-B265-296B-5732C4D6E3F2}"/>
              </a:ext>
            </a:extLst>
          </p:cNvPr>
          <p:cNvSpPr>
            <a:spLocks noGrp="1"/>
          </p:cNvSpPr>
          <p:nvPr>
            <p:ph type="sldNum" sz="quarter" idx="12"/>
          </p:nvPr>
        </p:nvSpPr>
        <p:spPr/>
        <p:txBody>
          <a:bodyPr/>
          <a:lstStyle/>
          <a:p>
            <a:fld id="{0201C388-B005-4B12-96C5-2C23AB8AE9C1}" type="slidenum">
              <a:rPr lang="pt-BR" smtClean="0"/>
              <a:t>‹nº›</a:t>
            </a:fld>
            <a:endParaRPr lang="pt-BR"/>
          </a:p>
        </p:txBody>
      </p:sp>
    </p:spTree>
    <p:extLst>
      <p:ext uri="{BB962C8B-B14F-4D97-AF65-F5344CB8AC3E}">
        <p14:creationId xmlns:p14="http://schemas.microsoft.com/office/powerpoint/2010/main" val="1704456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5D7DEBA-11B6-E3F0-8D81-2E2BCAE2D557}"/>
              </a:ext>
            </a:extLst>
          </p:cNvPr>
          <p:cNvSpPr>
            <a:spLocks noGrp="1"/>
          </p:cNvSpPr>
          <p:nvPr>
            <p:ph type="dt" sz="half" idx="10"/>
          </p:nvPr>
        </p:nvSpPr>
        <p:spPr/>
        <p:txBody>
          <a:bodyPr/>
          <a:lstStyle/>
          <a:p>
            <a:fld id="{013461C9-76CE-4B9E-8CF5-D478898612D6}" type="datetimeFigureOut">
              <a:rPr lang="pt-BR" smtClean="0"/>
              <a:t>15/08/2023</a:t>
            </a:fld>
            <a:endParaRPr lang="pt-BR"/>
          </a:p>
        </p:txBody>
      </p:sp>
      <p:sp>
        <p:nvSpPr>
          <p:cNvPr id="3" name="Espaço Reservado para Rodapé 2">
            <a:extLst>
              <a:ext uri="{FF2B5EF4-FFF2-40B4-BE49-F238E27FC236}">
                <a16:creationId xmlns:a16="http://schemas.microsoft.com/office/drawing/2014/main" id="{055CF3FC-7C2F-2E91-2F7D-6957E7AB2195}"/>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2589F446-81B0-757A-9C69-2FC45276D323}"/>
              </a:ext>
            </a:extLst>
          </p:cNvPr>
          <p:cNvSpPr>
            <a:spLocks noGrp="1"/>
          </p:cNvSpPr>
          <p:nvPr>
            <p:ph type="sldNum" sz="quarter" idx="12"/>
          </p:nvPr>
        </p:nvSpPr>
        <p:spPr/>
        <p:txBody>
          <a:bodyPr/>
          <a:lstStyle/>
          <a:p>
            <a:fld id="{0201C388-B005-4B12-96C5-2C23AB8AE9C1}" type="slidenum">
              <a:rPr lang="pt-BR" smtClean="0"/>
              <a:t>‹nº›</a:t>
            </a:fld>
            <a:endParaRPr lang="pt-BR"/>
          </a:p>
        </p:txBody>
      </p:sp>
    </p:spTree>
    <p:extLst>
      <p:ext uri="{BB962C8B-B14F-4D97-AF65-F5344CB8AC3E}">
        <p14:creationId xmlns:p14="http://schemas.microsoft.com/office/powerpoint/2010/main" val="321044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025591-D876-370C-F9A6-9072CCB8454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F410546-A653-8F19-5B41-D02313979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3118F40-0620-A4F0-638E-0A54BD45A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8731608-F309-15E6-E62F-12B3E8F8C842}"/>
              </a:ext>
            </a:extLst>
          </p:cNvPr>
          <p:cNvSpPr>
            <a:spLocks noGrp="1"/>
          </p:cNvSpPr>
          <p:nvPr>
            <p:ph type="dt" sz="half" idx="10"/>
          </p:nvPr>
        </p:nvSpPr>
        <p:spPr/>
        <p:txBody>
          <a:bodyPr/>
          <a:lstStyle/>
          <a:p>
            <a:fld id="{013461C9-76CE-4B9E-8CF5-D478898612D6}" type="datetimeFigureOut">
              <a:rPr lang="pt-BR" smtClean="0"/>
              <a:t>15/08/2023</a:t>
            </a:fld>
            <a:endParaRPr lang="pt-BR"/>
          </a:p>
        </p:txBody>
      </p:sp>
      <p:sp>
        <p:nvSpPr>
          <p:cNvPr id="6" name="Espaço Reservado para Rodapé 5">
            <a:extLst>
              <a:ext uri="{FF2B5EF4-FFF2-40B4-BE49-F238E27FC236}">
                <a16:creationId xmlns:a16="http://schemas.microsoft.com/office/drawing/2014/main" id="{7E3CBD6E-CEC1-ECA2-A471-0935CC1E393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E7D040A-130A-8855-528C-E90E69CC33A4}"/>
              </a:ext>
            </a:extLst>
          </p:cNvPr>
          <p:cNvSpPr>
            <a:spLocks noGrp="1"/>
          </p:cNvSpPr>
          <p:nvPr>
            <p:ph type="sldNum" sz="quarter" idx="12"/>
          </p:nvPr>
        </p:nvSpPr>
        <p:spPr/>
        <p:txBody>
          <a:bodyPr/>
          <a:lstStyle/>
          <a:p>
            <a:fld id="{0201C388-B005-4B12-96C5-2C23AB8AE9C1}" type="slidenum">
              <a:rPr lang="pt-BR" smtClean="0"/>
              <a:t>‹nº›</a:t>
            </a:fld>
            <a:endParaRPr lang="pt-BR"/>
          </a:p>
        </p:txBody>
      </p:sp>
    </p:spTree>
    <p:extLst>
      <p:ext uri="{BB962C8B-B14F-4D97-AF65-F5344CB8AC3E}">
        <p14:creationId xmlns:p14="http://schemas.microsoft.com/office/powerpoint/2010/main" val="319830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8B28B-E7C6-F61C-2F7D-AC3975C6F67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A6A544B-C41B-D826-3B73-6FD48DC67E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624FD6F-082B-3633-7E27-7E70780F41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6F5C097-6E4B-DA68-6C87-5CDDC0DBB5F3}"/>
              </a:ext>
            </a:extLst>
          </p:cNvPr>
          <p:cNvSpPr>
            <a:spLocks noGrp="1"/>
          </p:cNvSpPr>
          <p:nvPr>
            <p:ph type="dt" sz="half" idx="10"/>
          </p:nvPr>
        </p:nvSpPr>
        <p:spPr/>
        <p:txBody>
          <a:bodyPr/>
          <a:lstStyle/>
          <a:p>
            <a:fld id="{013461C9-76CE-4B9E-8CF5-D478898612D6}" type="datetimeFigureOut">
              <a:rPr lang="pt-BR" smtClean="0"/>
              <a:t>15/08/2023</a:t>
            </a:fld>
            <a:endParaRPr lang="pt-BR"/>
          </a:p>
        </p:txBody>
      </p:sp>
      <p:sp>
        <p:nvSpPr>
          <p:cNvPr id="6" name="Espaço Reservado para Rodapé 5">
            <a:extLst>
              <a:ext uri="{FF2B5EF4-FFF2-40B4-BE49-F238E27FC236}">
                <a16:creationId xmlns:a16="http://schemas.microsoft.com/office/drawing/2014/main" id="{141D203F-0B4D-0CB0-98BE-EB0C64C592B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4546DE8-F93A-0ECC-C3CD-ADE723FFC09F}"/>
              </a:ext>
            </a:extLst>
          </p:cNvPr>
          <p:cNvSpPr>
            <a:spLocks noGrp="1"/>
          </p:cNvSpPr>
          <p:nvPr>
            <p:ph type="sldNum" sz="quarter" idx="12"/>
          </p:nvPr>
        </p:nvSpPr>
        <p:spPr/>
        <p:txBody>
          <a:bodyPr/>
          <a:lstStyle/>
          <a:p>
            <a:fld id="{0201C388-B005-4B12-96C5-2C23AB8AE9C1}" type="slidenum">
              <a:rPr lang="pt-BR" smtClean="0"/>
              <a:t>‹nº›</a:t>
            </a:fld>
            <a:endParaRPr lang="pt-BR"/>
          </a:p>
        </p:txBody>
      </p:sp>
    </p:spTree>
    <p:extLst>
      <p:ext uri="{BB962C8B-B14F-4D97-AF65-F5344CB8AC3E}">
        <p14:creationId xmlns:p14="http://schemas.microsoft.com/office/powerpoint/2010/main" val="3779814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3CA83ED-F700-9D0A-CED8-CDB297EE55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93C85E18-89A8-2AD3-A409-B09D3B964A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6F07A1D-CF4C-3620-640C-D7B95C7058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461C9-76CE-4B9E-8CF5-D478898612D6}" type="datetimeFigureOut">
              <a:rPr lang="pt-BR" smtClean="0"/>
              <a:t>15/08/2023</a:t>
            </a:fld>
            <a:endParaRPr lang="pt-BR"/>
          </a:p>
        </p:txBody>
      </p:sp>
      <p:sp>
        <p:nvSpPr>
          <p:cNvPr id="5" name="Espaço Reservado para Rodapé 4">
            <a:extLst>
              <a:ext uri="{FF2B5EF4-FFF2-40B4-BE49-F238E27FC236}">
                <a16:creationId xmlns:a16="http://schemas.microsoft.com/office/drawing/2014/main" id="{40E22C5E-BE1A-2926-2A31-AF2A0C5E7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B9E33BD-B263-FE2C-8A6A-174C0DFE20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1C388-B005-4B12-96C5-2C23AB8AE9C1}" type="slidenum">
              <a:rPr lang="pt-BR" smtClean="0"/>
              <a:t>‹nº›</a:t>
            </a:fld>
            <a:endParaRPr lang="pt-BR"/>
          </a:p>
        </p:txBody>
      </p:sp>
    </p:spTree>
    <p:extLst>
      <p:ext uri="{BB962C8B-B14F-4D97-AF65-F5344CB8AC3E}">
        <p14:creationId xmlns:p14="http://schemas.microsoft.com/office/powerpoint/2010/main" val="98851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pxhere.com/nl/photo/1175695"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svg"/><Relationship Id="rId5" Type="http://schemas.openxmlformats.org/officeDocument/2006/relationships/hyperlink" Target="https://www.piqsels.com/en/public-domain-photo-jdmsd" TargetMode="External"/><Relationship Id="rId10" Type="http://schemas.openxmlformats.org/officeDocument/2006/relationships/image" Target="../media/image7.png"/><Relationship Id="rId4" Type="http://schemas.openxmlformats.org/officeDocument/2006/relationships/image" Target="../media/image3.jpe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9000">
              <a:schemeClr val="accent5">
                <a:lumMod val="75000"/>
              </a:schemeClr>
            </a:gs>
            <a:gs pos="100000">
              <a:schemeClr val="accent6">
                <a:lumMod val="60000"/>
                <a:lumOff val="4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EED2C3-61FC-1D9F-AB85-5262834BCB39}"/>
              </a:ext>
            </a:extLst>
          </p:cNvPr>
          <p:cNvSpPr>
            <a:spLocks noGrp="1"/>
          </p:cNvSpPr>
          <p:nvPr>
            <p:ph type="ctrTitle"/>
          </p:nvPr>
        </p:nvSpPr>
        <p:spPr>
          <a:xfrm>
            <a:off x="1247775" y="316629"/>
            <a:ext cx="9420225" cy="2864721"/>
          </a:xfrm>
        </p:spPr>
        <p:txBody>
          <a:bodyPr>
            <a:normAutofit/>
          </a:bodyPr>
          <a:lstStyle/>
          <a:p>
            <a:r>
              <a:rPr lang="pt-BR" sz="5400" b="1">
                <a:effectLst>
                  <a:outerShdw blurRad="38100" dist="38100" dir="2700000" algn="tl">
                    <a:srgbClr val="000000">
                      <a:alpha val="43137"/>
                    </a:srgbClr>
                  </a:outerShdw>
                </a:effectLst>
                <a:latin typeface="Arial Black"/>
              </a:rPr>
              <a:t>Atividade 1 </a:t>
            </a:r>
            <a:br>
              <a:rPr lang="pt-BR" sz="5400" b="1">
                <a:solidFill>
                  <a:srgbClr val="000000"/>
                </a:solidFill>
                <a:effectLst>
                  <a:outerShdw blurRad="38100" dist="38100" dir="2700000" algn="tl">
                    <a:srgbClr val="000000">
                      <a:alpha val="43137"/>
                    </a:srgbClr>
                  </a:outerShdw>
                </a:effectLst>
                <a:latin typeface="Arial Black"/>
              </a:rPr>
            </a:br>
            <a:r>
              <a:rPr lang="pt-BR" sz="5400" b="1">
                <a:solidFill>
                  <a:srgbClr val="000000"/>
                </a:solidFill>
                <a:effectLst>
                  <a:outerShdw blurRad="38100" dist="38100" dir="2700000" algn="tl">
                    <a:srgbClr val="000000">
                      <a:alpha val="43137"/>
                    </a:srgbClr>
                  </a:outerShdw>
                </a:effectLst>
                <a:latin typeface="Arial Black"/>
              </a:rPr>
              <a:t>Arquitetura</a:t>
            </a:r>
            <a:br>
              <a:rPr lang="pt-BR" sz="5400" b="1">
                <a:solidFill>
                  <a:srgbClr val="000000"/>
                </a:solidFill>
                <a:effectLst>
                  <a:outerShdw blurRad="38100" dist="38100" dir="2700000" algn="tl">
                    <a:srgbClr val="000000">
                      <a:alpha val="43137"/>
                    </a:srgbClr>
                  </a:outerShdw>
                </a:effectLst>
                <a:latin typeface="Arial Black"/>
              </a:rPr>
            </a:br>
            <a:r>
              <a:rPr lang="pt-BR" sz="5400" b="1">
                <a:solidFill>
                  <a:srgbClr val="000000"/>
                </a:solidFill>
                <a:effectLst>
                  <a:outerShdw blurRad="38100" dist="38100" dir="2700000" algn="tl">
                    <a:srgbClr val="000000">
                      <a:alpha val="43137"/>
                    </a:srgbClr>
                  </a:outerShdw>
                </a:effectLst>
                <a:latin typeface="Arial Black"/>
              </a:rPr>
              <a:t>  Computacional</a:t>
            </a:r>
            <a:endParaRPr lang="en-US">
              <a:latin typeface="Calibri Light" panose="020F0302020204030204"/>
              <a:cs typeface="Calibri Light" panose="020F0302020204030204"/>
            </a:endParaRPr>
          </a:p>
        </p:txBody>
      </p:sp>
      <p:sp>
        <p:nvSpPr>
          <p:cNvPr id="3" name="Subtítulo 2">
            <a:extLst>
              <a:ext uri="{FF2B5EF4-FFF2-40B4-BE49-F238E27FC236}">
                <a16:creationId xmlns:a16="http://schemas.microsoft.com/office/drawing/2014/main" id="{F2A5A47D-A634-6E49-916B-C246A2104E37}"/>
              </a:ext>
            </a:extLst>
          </p:cNvPr>
          <p:cNvSpPr>
            <a:spLocks noGrp="1"/>
          </p:cNvSpPr>
          <p:nvPr>
            <p:ph type="subTitle" idx="1"/>
          </p:nvPr>
        </p:nvSpPr>
        <p:spPr/>
        <p:txBody>
          <a:bodyPr vert="horz" lIns="91440" tIns="45720" rIns="91440" bIns="45720" rtlCol="0" anchor="t">
            <a:normAutofit lnSpcReduction="10000"/>
          </a:bodyPr>
          <a:lstStyle/>
          <a:p>
            <a:r>
              <a:rPr lang="pt-BR"/>
              <a:t>Maycon da Silva Nogueira</a:t>
            </a:r>
          </a:p>
          <a:p>
            <a:r>
              <a:rPr lang="pt-BR"/>
              <a:t>Thiago Thomaz Sales Conceição</a:t>
            </a:r>
            <a:endParaRPr lang="pt-BR">
              <a:cs typeface="Calibri"/>
            </a:endParaRPr>
          </a:p>
          <a:p>
            <a:r>
              <a:rPr lang="pt-BR"/>
              <a:t>Patrick De Lima Rodrigues</a:t>
            </a:r>
            <a:endParaRPr lang="pt-BR">
              <a:cs typeface="Calibri"/>
            </a:endParaRPr>
          </a:p>
          <a:p>
            <a:r>
              <a:rPr lang="pt-BR">
                <a:cs typeface="Calibri"/>
              </a:rPr>
              <a:t>Luka </a:t>
            </a:r>
            <a:r>
              <a:rPr lang="pt-BR" err="1">
                <a:cs typeface="Calibri"/>
              </a:rPr>
              <a:t>Eiji</a:t>
            </a:r>
            <a:r>
              <a:rPr lang="pt-BR">
                <a:cs typeface="Calibri"/>
              </a:rPr>
              <a:t> </a:t>
            </a:r>
            <a:r>
              <a:rPr lang="pt-BR" err="1">
                <a:cs typeface="Calibri"/>
              </a:rPr>
              <a:t>Tamazato</a:t>
            </a:r>
          </a:p>
          <a:p>
            <a:endParaRPr lang="pt-BR">
              <a:cs typeface="Calibri" panose="020F0502020204030204"/>
            </a:endParaRPr>
          </a:p>
        </p:txBody>
      </p:sp>
    </p:spTree>
    <p:extLst>
      <p:ext uri="{BB962C8B-B14F-4D97-AF65-F5344CB8AC3E}">
        <p14:creationId xmlns:p14="http://schemas.microsoft.com/office/powerpoint/2010/main" val="397945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A251D958-8CFB-BE1D-5371-0893F0D8C31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rot="10800000">
            <a:off x="-1320816" y="-138173"/>
            <a:ext cx="523875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DE447D0-FED9-97A0-577C-3DF8EF386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361" y="3904776"/>
            <a:ext cx="4908986" cy="4835351"/>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m 18" descr="Tela de computador com luz azul&#10;&#10;Descrição gerada automaticamente">
            <a:extLst>
              <a:ext uri="{FF2B5EF4-FFF2-40B4-BE49-F238E27FC236}">
                <a16:creationId xmlns:a16="http://schemas.microsoft.com/office/drawing/2014/main" id="{BD903E78-2CE0-5974-C80C-94C0FA2D6692}"/>
              </a:ext>
            </a:extLst>
          </p:cNvPr>
          <p:cNvPicPr>
            <a:picLocks noChangeAspect="1"/>
          </p:cNvPicPr>
          <p:nvPr/>
        </p:nvPicPr>
        <p:blipFill>
          <a:blip r:embed="rId4">
            <a:alphaModFix amt="34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265434" y="4062"/>
            <a:ext cx="5926146" cy="6872514"/>
          </a:xfrm>
          <a:prstGeom prst="rect">
            <a:avLst/>
          </a:prstGeom>
        </p:spPr>
      </p:pic>
      <p:pic>
        <p:nvPicPr>
          <p:cNvPr id="17" name="Imagem 16" descr="Mão segurando celular&#10;&#10;Descrição gerada automaticamente">
            <a:extLst>
              <a:ext uri="{FF2B5EF4-FFF2-40B4-BE49-F238E27FC236}">
                <a16:creationId xmlns:a16="http://schemas.microsoft.com/office/drawing/2014/main" id="{85E310B2-AA48-CD63-844B-86C0FA931845}"/>
              </a:ext>
            </a:extLst>
          </p:cNvPr>
          <p:cNvPicPr>
            <a:picLocks noChangeAspect="1"/>
          </p:cNvPicPr>
          <p:nvPr/>
        </p:nvPicPr>
        <p:blipFill rotWithShape="1">
          <a:blip r:embed="rId6">
            <a:alphaModFix amt="50000"/>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14599"/>
          <a:stretch/>
        </p:blipFill>
        <p:spPr>
          <a:xfrm>
            <a:off x="0" y="-43543"/>
            <a:ext cx="6265854" cy="6916057"/>
          </a:xfrm>
          <a:prstGeom prst="rect">
            <a:avLst/>
          </a:prstGeom>
        </p:spPr>
      </p:pic>
      <p:sp>
        <p:nvSpPr>
          <p:cNvPr id="4" name="Título 3">
            <a:extLst>
              <a:ext uri="{FF2B5EF4-FFF2-40B4-BE49-F238E27FC236}">
                <a16:creationId xmlns:a16="http://schemas.microsoft.com/office/drawing/2014/main" id="{B0B64DB0-7503-38BE-B9CD-6CCE1C952EBC}"/>
              </a:ext>
            </a:extLst>
          </p:cNvPr>
          <p:cNvSpPr>
            <a:spLocks noGrp="1"/>
          </p:cNvSpPr>
          <p:nvPr>
            <p:ph type="ctrTitle"/>
          </p:nvPr>
        </p:nvSpPr>
        <p:spPr>
          <a:xfrm>
            <a:off x="6808763" y="5401995"/>
            <a:ext cx="4697249" cy="901732"/>
          </a:xfrm>
        </p:spPr>
        <p:txBody>
          <a:bodyPr>
            <a:noAutofit/>
          </a:bodyPr>
          <a:lstStyle/>
          <a:p>
            <a:pPr algn="ctr"/>
            <a:r>
              <a:rPr lang="pt-BR" sz="5400">
                <a:solidFill>
                  <a:schemeClr val="accent1">
                    <a:lumMod val="50000"/>
                  </a:schemeClr>
                </a:solidFill>
                <a:latin typeface="Stencil" panose="040409050D0802020404" pitchFamily="82" charset="0"/>
              </a:rPr>
              <a:t>Computador</a:t>
            </a:r>
          </a:p>
        </p:txBody>
      </p:sp>
      <p:sp>
        <p:nvSpPr>
          <p:cNvPr id="15" name="Subtítulo 14">
            <a:extLst>
              <a:ext uri="{FF2B5EF4-FFF2-40B4-BE49-F238E27FC236}">
                <a16:creationId xmlns:a16="http://schemas.microsoft.com/office/drawing/2014/main" id="{41B04E86-1561-BEA5-E35F-E29A7530B7F1}"/>
              </a:ext>
            </a:extLst>
          </p:cNvPr>
          <p:cNvSpPr>
            <a:spLocks noGrp="1"/>
          </p:cNvSpPr>
          <p:nvPr>
            <p:ph type="subTitle" idx="1"/>
          </p:nvPr>
        </p:nvSpPr>
        <p:spPr>
          <a:xfrm>
            <a:off x="1037563" y="2060966"/>
            <a:ext cx="4379583" cy="3341029"/>
          </a:xfrm>
          <a:solidFill>
            <a:schemeClr val="accent1">
              <a:lumMod val="60000"/>
              <a:lumOff val="40000"/>
              <a:alpha val="20000"/>
            </a:schemeClr>
          </a:solidFill>
        </p:spPr>
        <p:txBody>
          <a:bodyPr>
            <a:normAutofit/>
          </a:bodyPr>
          <a:lstStyle/>
          <a:p>
            <a:pPr algn="l">
              <a:buFont typeface="Arial" panose="020B0604020202020204" pitchFamily="34" charset="0"/>
              <a:buChar char="•"/>
            </a:pPr>
            <a:r>
              <a:rPr lang="pt-BR" sz="1800" b="1" i="0">
                <a:effectLst/>
              </a:rPr>
              <a:t>Portabilidade:</a:t>
            </a:r>
            <a:r>
              <a:rPr lang="pt-BR" sz="1800" b="0" i="0">
                <a:effectLst/>
              </a:rPr>
              <a:t> Fácil de transportar e usar em qualquer lugar.</a:t>
            </a:r>
          </a:p>
          <a:p>
            <a:pPr algn="l">
              <a:buFont typeface="Arial" panose="020B0604020202020204" pitchFamily="34" charset="0"/>
              <a:buChar char="•"/>
            </a:pPr>
            <a:r>
              <a:rPr lang="pt-BR" sz="1800" b="1" i="0">
                <a:effectLst/>
              </a:rPr>
              <a:t>Comunicação:</a:t>
            </a:r>
            <a:r>
              <a:rPr lang="pt-BR" sz="1800" b="0" i="0">
                <a:effectLst/>
              </a:rPr>
              <a:t> Ideal para chamadas, mensagens e videochamadas.</a:t>
            </a:r>
          </a:p>
          <a:p>
            <a:pPr algn="l">
              <a:buFont typeface="Arial" panose="020B0604020202020204" pitchFamily="34" charset="0"/>
              <a:buChar char="•"/>
            </a:pPr>
            <a:r>
              <a:rPr lang="pt-BR" sz="1800" b="1" i="0">
                <a:effectLst/>
              </a:rPr>
              <a:t>Navegação na Web:</a:t>
            </a:r>
            <a:r>
              <a:rPr lang="pt-BR" sz="1800" b="0" i="0">
                <a:effectLst/>
              </a:rPr>
              <a:t> Acesso conveniente a sites otimizados para dispositivos móveis.</a:t>
            </a:r>
          </a:p>
          <a:p>
            <a:pPr algn="l">
              <a:buFont typeface="Arial" panose="020B0604020202020204" pitchFamily="34" charset="0"/>
              <a:buChar char="•"/>
            </a:pPr>
            <a:r>
              <a:rPr lang="pt-BR" sz="1800" b="1" i="0">
                <a:effectLst/>
              </a:rPr>
              <a:t>Entretenimento:</a:t>
            </a:r>
            <a:r>
              <a:rPr lang="pt-BR" sz="1800" b="0" i="0">
                <a:effectLst/>
              </a:rPr>
              <a:t> Reprodução de música, streaming de vídeo e jogos em qualquer lugar.</a:t>
            </a:r>
          </a:p>
          <a:p>
            <a:pPr algn="l">
              <a:buFont typeface="Arial" panose="020B0604020202020204" pitchFamily="34" charset="0"/>
              <a:buChar char="•"/>
            </a:pPr>
            <a:r>
              <a:rPr lang="pt-BR" sz="1800" b="1" i="0">
                <a:effectLst/>
              </a:rPr>
              <a:t>Agilidade:</a:t>
            </a:r>
            <a:r>
              <a:rPr lang="pt-BR" sz="1800" b="0" i="0">
                <a:effectLst/>
              </a:rPr>
              <a:t> Rápido acesso a informações e aplicativos essenciais.</a:t>
            </a:r>
            <a:endParaRPr lang="pt-BR" sz="1800" b="1" i="0">
              <a:effectLst/>
            </a:endParaRPr>
          </a:p>
        </p:txBody>
      </p:sp>
      <p:sp>
        <p:nvSpPr>
          <p:cNvPr id="16" name="Subtítulo 14">
            <a:extLst>
              <a:ext uri="{FF2B5EF4-FFF2-40B4-BE49-F238E27FC236}">
                <a16:creationId xmlns:a16="http://schemas.microsoft.com/office/drawing/2014/main" id="{B17EE62C-3E6D-1AFA-6B3F-A29FFAE55078}"/>
              </a:ext>
            </a:extLst>
          </p:cNvPr>
          <p:cNvSpPr txBox="1">
            <a:spLocks/>
          </p:cNvSpPr>
          <p:nvPr/>
        </p:nvSpPr>
        <p:spPr>
          <a:xfrm>
            <a:off x="6881159" y="1174699"/>
            <a:ext cx="4722312" cy="4072993"/>
          </a:xfrm>
          <a:prstGeom prst="rect">
            <a:avLst/>
          </a:prstGeom>
          <a:solidFill>
            <a:schemeClr val="accent1">
              <a:lumMod val="60000"/>
              <a:lumOff val="40000"/>
              <a:alpha val="20000"/>
            </a:schemeClr>
          </a:solidFill>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Char char="•"/>
            </a:pPr>
            <a:r>
              <a:rPr lang="pt-BR" sz="1800" b="1" i="0">
                <a:effectLst/>
              </a:rPr>
              <a:t>Desempenho:</a:t>
            </a:r>
            <a:r>
              <a:rPr lang="pt-BR" sz="1800" b="0" i="0">
                <a:effectLst/>
              </a:rPr>
              <a:t> Maior poder de processamento para tarefas complexas.</a:t>
            </a:r>
          </a:p>
          <a:p>
            <a:pPr algn="l">
              <a:buFont typeface="Arial" panose="020B0604020202020204" pitchFamily="34" charset="0"/>
              <a:buChar char="•"/>
            </a:pPr>
            <a:r>
              <a:rPr lang="pt-BR" sz="1800" b="1" i="0">
                <a:effectLst/>
              </a:rPr>
              <a:t>Produtividade:</a:t>
            </a:r>
            <a:r>
              <a:rPr lang="pt-BR" sz="1800" b="0" i="0">
                <a:effectLst/>
              </a:rPr>
              <a:t> Adequado para edição de documentos, programação e design.</a:t>
            </a:r>
          </a:p>
          <a:p>
            <a:pPr algn="l">
              <a:buFont typeface="Arial" panose="020B0604020202020204" pitchFamily="34" charset="0"/>
              <a:buChar char="•"/>
            </a:pPr>
            <a:r>
              <a:rPr lang="pt-BR" sz="1800" b="1" i="0">
                <a:effectLst/>
              </a:rPr>
              <a:t>Tela e Visualização:</a:t>
            </a:r>
            <a:r>
              <a:rPr lang="pt-BR" sz="1800" b="0" i="0">
                <a:effectLst/>
              </a:rPr>
              <a:t> Experiência mais confortável em telas maiores para multitarefas.</a:t>
            </a:r>
          </a:p>
          <a:p>
            <a:pPr algn="l">
              <a:buFont typeface="Arial" panose="020B0604020202020204" pitchFamily="34" charset="0"/>
              <a:buChar char="•"/>
            </a:pPr>
            <a:r>
              <a:rPr lang="pt-BR" sz="1800" b="1"/>
              <a:t>Entretenimento</a:t>
            </a:r>
            <a:r>
              <a:rPr lang="pt-BR" sz="1800"/>
              <a:t>: Maior disponibilidade de jogos.</a:t>
            </a:r>
            <a:endParaRPr lang="pt-BR" sz="1800" b="0" i="0">
              <a:effectLst/>
            </a:endParaRPr>
          </a:p>
          <a:p>
            <a:pPr algn="l">
              <a:buFont typeface="Arial" panose="020B0604020202020204" pitchFamily="34" charset="0"/>
              <a:buChar char="•"/>
            </a:pPr>
            <a:r>
              <a:rPr lang="pt-BR" sz="1800" b="1" i="0">
                <a:effectLst/>
              </a:rPr>
              <a:t>Armazenamento:</a:t>
            </a:r>
            <a:r>
              <a:rPr lang="pt-BR" sz="1800" b="0" i="0">
                <a:effectLst/>
              </a:rPr>
              <a:t> Maior capacidade de armazenamento para arquivos e aplicativos.</a:t>
            </a:r>
          </a:p>
          <a:p>
            <a:pPr algn="l">
              <a:buFont typeface="Arial" panose="020B0604020202020204" pitchFamily="34" charset="0"/>
              <a:buChar char="•"/>
            </a:pPr>
            <a:r>
              <a:rPr lang="pt-BR" sz="1800" b="1" i="0">
                <a:effectLst/>
              </a:rPr>
              <a:t>Software Específico:</a:t>
            </a:r>
            <a:r>
              <a:rPr lang="pt-BR" sz="1800" b="0" i="0">
                <a:effectLst/>
              </a:rPr>
              <a:t> Suporte a software profissional e ferramentas especializadas.</a:t>
            </a:r>
          </a:p>
          <a:p>
            <a:pPr algn="l">
              <a:buFont typeface="Arial" panose="020B0604020202020204" pitchFamily="34" charset="0"/>
              <a:buChar char="•"/>
            </a:pPr>
            <a:r>
              <a:rPr lang="pt-BR" sz="1800" b="1"/>
              <a:t>Interação</a:t>
            </a:r>
            <a:r>
              <a:rPr lang="pt-BR" sz="1800"/>
              <a:t>: Possibilidade de interação com periféricos.</a:t>
            </a:r>
          </a:p>
        </p:txBody>
      </p:sp>
      <p:sp>
        <p:nvSpPr>
          <p:cNvPr id="2" name="Título 3">
            <a:extLst>
              <a:ext uri="{FF2B5EF4-FFF2-40B4-BE49-F238E27FC236}">
                <a16:creationId xmlns:a16="http://schemas.microsoft.com/office/drawing/2014/main" id="{EA6A6B43-E420-C46C-F157-6F301686C2ED}"/>
              </a:ext>
            </a:extLst>
          </p:cNvPr>
          <p:cNvSpPr txBox="1">
            <a:spLocks/>
          </p:cNvSpPr>
          <p:nvPr/>
        </p:nvSpPr>
        <p:spPr>
          <a:xfrm>
            <a:off x="886270" y="1116540"/>
            <a:ext cx="4682168" cy="84388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5400" b="1">
                <a:solidFill>
                  <a:schemeClr val="accent1">
                    <a:lumMod val="50000"/>
                  </a:schemeClr>
                </a:solidFill>
                <a:latin typeface="Stencil" panose="040409050D0802020404" pitchFamily="82" charset="0"/>
              </a:rPr>
              <a:t>Smartphone</a:t>
            </a:r>
          </a:p>
        </p:txBody>
      </p:sp>
      <p:pic>
        <p:nvPicPr>
          <p:cNvPr id="10" name="Gráfico 9" descr="Seta: Curva no sentido anti-horário com preenchimento sólido">
            <a:extLst>
              <a:ext uri="{FF2B5EF4-FFF2-40B4-BE49-F238E27FC236}">
                <a16:creationId xmlns:a16="http://schemas.microsoft.com/office/drawing/2014/main" id="{ADC81FC7-7171-DF6C-BD3F-9399363AC7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728679">
            <a:off x="4937429" y="1764468"/>
            <a:ext cx="1262019" cy="1262019"/>
          </a:xfrm>
          <a:prstGeom prst="rect">
            <a:avLst/>
          </a:prstGeom>
        </p:spPr>
      </p:pic>
      <p:pic>
        <p:nvPicPr>
          <p:cNvPr id="13" name="Gráfico 12" descr="Seta: curva no sentido horário com preenchimento sólido">
            <a:extLst>
              <a:ext uri="{FF2B5EF4-FFF2-40B4-BE49-F238E27FC236}">
                <a16:creationId xmlns:a16="http://schemas.microsoft.com/office/drawing/2014/main" id="{140762C0-D9B4-632B-C199-D4978BABE1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2715655">
            <a:off x="10758726" y="4337457"/>
            <a:ext cx="1209532" cy="1293410"/>
          </a:xfrm>
          <a:prstGeom prst="rect">
            <a:avLst/>
          </a:prstGeom>
        </p:spPr>
      </p:pic>
      <p:pic>
        <p:nvPicPr>
          <p:cNvPr id="28" name="Picture 8">
            <a:extLst>
              <a:ext uri="{FF2B5EF4-FFF2-40B4-BE49-F238E27FC236}">
                <a16:creationId xmlns:a16="http://schemas.microsoft.com/office/drawing/2014/main" id="{9B492716-4787-F59C-7C26-4441D6A6493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rot="16200000">
            <a:off x="8305380" y="1378256"/>
            <a:ext cx="52387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598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798F8B90-AE5C-4AA3-8BC6-FC65AC3690DE}"/>
              </a:ext>
            </a:extLst>
          </p:cNvPr>
          <p:cNvPicPr>
            <a:picLocks noChangeAspect="1"/>
          </p:cNvPicPr>
          <p:nvPr/>
        </p:nvPicPr>
        <p:blipFill>
          <a:blip r:embed="rId2">
            <a:alphaModFix amt="35000"/>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A9B71D0E-981B-D473-C015-E3D3C843EF9D}"/>
              </a:ext>
            </a:extLst>
          </p:cNvPr>
          <p:cNvSpPr>
            <a:spLocks noGrp="1"/>
          </p:cNvSpPr>
          <p:nvPr>
            <p:ph type="title"/>
          </p:nvPr>
        </p:nvSpPr>
        <p:spPr>
          <a:xfrm>
            <a:off x="5072062" y="6343959"/>
            <a:ext cx="5427097" cy="514041"/>
          </a:xfrm>
          <a:gradFill flip="none" rotWithShape="1">
            <a:gsLst>
              <a:gs pos="0">
                <a:schemeClr val="accent2">
                  <a:lumMod val="60000"/>
                  <a:lumOff val="40000"/>
                </a:schemeClr>
              </a:gs>
              <a:gs pos="59000">
                <a:schemeClr val="bg1">
                  <a:lumMod val="75000"/>
                </a:schemeClr>
              </a:gs>
              <a:gs pos="100000">
                <a:schemeClr val="accent1">
                  <a:lumMod val="60000"/>
                  <a:lumOff val="40000"/>
                </a:schemeClr>
              </a:gs>
            </a:gsLst>
            <a:path path="circle">
              <a:fillToRect r="100000" b="100000"/>
            </a:path>
            <a:tileRect l="-100000" t="-100000"/>
          </a:gradFill>
          <a:effectLst>
            <a:innerShdw blurRad="127000" dist="50800">
              <a:schemeClr val="accent2">
                <a:alpha val="70000"/>
              </a:schemeClr>
            </a:innerShdw>
          </a:effectLst>
        </p:spPr>
        <p:txBody>
          <a:bodyPr>
            <a:normAutofit/>
          </a:bodyPr>
          <a:lstStyle/>
          <a:p>
            <a:r>
              <a:rPr lang="pt-BR" sz="2400" b="1"/>
              <a:t>Comparativo dos processadores mais atuais</a:t>
            </a:r>
          </a:p>
        </p:txBody>
      </p:sp>
      <p:sp>
        <p:nvSpPr>
          <p:cNvPr id="4" name="Espaço Reservado para Texto 3">
            <a:extLst>
              <a:ext uri="{FF2B5EF4-FFF2-40B4-BE49-F238E27FC236}">
                <a16:creationId xmlns:a16="http://schemas.microsoft.com/office/drawing/2014/main" id="{AE616CA5-BBAF-6C2D-E704-425A8CDACEC8}"/>
              </a:ext>
            </a:extLst>
          </p:cNvPr>
          <p:cNvSpPr>
            <a:spLocks noGrp="1"/>
          </p:cNvSpPr>
          <p:nvPr>
            <p:ph type="body" idx="1"/>
          </p:nvPr>
        </p:nvSpPr>
        <p:spPr>
          <a:xfrm>
            <a:off x="500062" y="1007270"/>
            <a:ext cx="4864101" cy="797718"/>
          </a:xfrm>
        </p:spPr>
        <p:txBody>
          <a:bodyPr>
            <a:noAutofit/>
          </a:bodyPr>
          <a:lstStyle/>
          <a:p>
            <a:r>
              <a:rPr lang="pt-BR" sz="5400">
                <a:latin typeface="Stencil" panose="040409050D0802020404" pitchFamily="82" charset="0"/>
              </a:rPr>
              <a:t>AMD </a:t>
            </a:r>
            <a:r>
              <a:rPr lang="pt-BR" sz="5400" err="1">
                <a:latin typeface="Stencil" panose="040409050D0802020404" pitchFamily="82" charset="0"/>
              </a:rPr>
              <a:t>Ryzen</a:t>
            </a:r>
            <a:r>
              <a:rPr lang="pt-BR" sz="5400">
                <a:latin typeface="Stencil" panose="040409050D0802020404" pitchFamily="82" charset="0"/>
              </a:rPr>
              <a:t> 9</a:t>
            </a:r>
          </a:p>
        </p:txBody>
      </p:sp>
      <p:sp>
        <p:nvSpPr>
          <p:cNvPr id="5" name="Espaço Reservado para Conteúdo 4">
            <a:extLst>
              <a:ext uri="{FF2B5EF4-FFF2-40B4-BE49-F238E27FC236}">
                <a16:creationId xmlns:a16="http://schemas.microsoft.com/office/drawing/2014/main" id="{D4376544-A6CD-5DA1-83C3-6E0D30E29483}"/>
              </a:ext>
            </a:extLst>
          </p:cNvPr>
          <p:cNvSpPr>
            <a:spLocks noGrp="1"/>
          </p:cNvSpPr>
          <p:nvPr>
            <p:ph sz="half" idx="2"/>
          </p:nvPr>
        </p:nvSpPr>
        <p:spPr>
          <a:xfrm>
            <a:off x="1430850" y="1985963"/>
            <a:ext cx="3433251" cy="3337925"/>
          </a:xfrm>
          <a:solidFill>
            <a:schemeClr val="accent2">
              <a:alpha val="15000"/>
            </a:schemeClr>
          </a:solidFill>
        </p:spPr>
        <p:txBody>
          <a:bodyPr>
            <a:normAutofit fontScale="92500" lnSpcReduction="10000"/>
          </a:bodyPr>
          <a:lstStyle/>
          <a:p>
            <a:r>
              <a:rPr lang="pt-BR" sz="2400">
                <a:latin typeface="Bodoni MT" panose="02070603080606020203" pitchFamily="18" charset="0"/>
              </a:rPr>
              <a:t>7950X3D1 64 núcleos</a:t>
            </a:r>
          </a:p>
          <a:p>
            <a:r>
              <a:rPr lang="pt-BR" sz="2400">
                <a:latin typeface="Bodoni MT" panose="02070603080606020203" pitchFamily="18" charset="0"/>
              </a:rPr>
              <a:t> 32 threads 5.70 GHz base todos os núcleos</a:t>
            </a:r>
          </a:p>
          <a:p>
            <a:r>
              <a:rPr lang="pt-BR" sz="2400">
                <a:latin typeface="Bodoni MT" panose="02070603080606020203" pitchFamily="18" charset="0"/>
              </a:rPr>
              <a:t>TDP está definido em 45W128 MB de cache </a:t>
            </a:r>
          </a:p>
          <a:p>
            <a:r>
              <a:rPr lang="pt-BR" sz="2400">
                <a:latin typeface="Bodoni MT" panose="02070603080606020203" pitchFamily="18" charset="0"/>
              </a:rPr>
              <a:t>Máximo de 89 °C graus</a:t>
            </a:r>
          </a:p>
          <a:p>
            <a:r>
              <a:rPr lang="pt-BR" sz="2400">
                <a:latin typeface="Bodoni MT" panose="02070603080606020203" pitchFamily="18" charset="0"/>
              </a:rPr>
              <a:t>GPU 2.20 GHz</a:t>
            </a:r>
          </a:p>
          <a:p>
            <a:r>
              <a:rPr lang="pt-BR" sz="2400">
                <a:latin typeface="Bodoni MT" panose="02070603080606020203" pitchFamily="18" charset="0"/>
              </a:rPr>
              <a:t>5nm</a:t>
            </a:r>
          </a:p>
        </p:txBody>
      </p:sp>
      <p:sp>
        <p:nvSpPr>
          <p:cNvPr id="6" name="Espaço Reservado para Texto 5">
            <a:extLst>
              <a:ext uri="{FF2B5EF4-FFF2-40B4-BE49-F238E27FC236}">
                <a16:creationId xmlns:a16="http://schemas.microsoft.com/office/drawing/2014/main" id="{D40CC912-00F7-33AF-0355-CD1A8F402708}"/>
              </a:ext>
            </a:extLst>
          </p:cNvPr>
          <p:cNvSpPr>
            <a:spLocks noGrp="1"/>
          </p:cNvSpPr>
          <p:nvPr>
            <p:ph type="body" sz="quarter" idx="3"/>
          </p:nvPr>
        </p:nvSpPr>
        <p:spPr>
          <a:xfrm>
            <a:off x="7826319" y="3713869"/>
            <a:ext cx="4241746" cy="1610019"/>
          </a:xfrm>
        </p:spPr>
        <p:txBody>
          <a:bodyPr>
            <a:noAutofit/>
          </a:bodyPr>
          <a:lstStyle/>
          <a:p>
            <a:r>
              <a:rPr lang="pt-BR" sz="5400">
                <a:latin typeface="Stencil" panose="040409050D0802020404" pitchFamily="82" charset="0"/>
              </a:rPr>
              <a:t>Intel Core i9-13900KS</a:t>
            </a:r>
          </a:p>
        </p:txBody>
      </p:sp>
      <p:sp>
        <p:nvSpPr>
          <p:cNvPr id="7" name="Espaço Reservado para Conteúdo 6">
            <a:extLst>
              <a:ext uri="{FF2B5EF4-FFF2-40B4-BE49-F238E27FC236}">
                <a16:creationId xmlns:a16="http://schemas.microsoft.com/office/drawing/2014/main" id="{61363C68-AE8F-FA25-1B4D-47387A4C5115}"/>
              </a:ext>
            </a:extLst>
          </p:cNvPr>
          <p:cNvSpPr>
            <a:spLocks noGrp="1"/>
          </p:cNvSpPr>
          <p:nvPr>
            <p:ph sz="quarter" idx="4"/>
          </p:nvPr>
        </p:nvSpPr>
        <p:spPr>
          <a:xfrm>
            <a:off x="7327901" y="684212"/>
            <a:ext cx="3734877" cy="2813345"/>
          </a:xfrm>
          <a:solidFill>
            <a:schemeClr val="accent6">
              <a:lumMod val="60000"/>
              <a:lumOff val="40000"/>
              <a:alpha val="20000"/>
            </a:schemeClr>
          </a:solidFill>
        </p:spPr>
        <p:txBody>
          <a:bodyPr>
            <a:normAutofit fontScale="92500" lnSpcReduction="10000"/>
          </a:bodyPr>
          <a:lstStyle/>
          <a:p>
            <a:r>
              <a:rPr lang="pt-BR" sz="2400">
                <a:latin typeface="Bodoni MT" panose="02070603080606020203" pitchFamily="18" charset="0"/>
              </a:rPr>
              <a:t>24 núcleos e 32 threads</a:t>
            </a:r>
          </a:p>
          <a:p>
            <a:r>
              <a:rPr lang="pt-BR" sz="2400">
                <a:latin typeface="Bodoni MT" panose="02070603080606020203" pitchFamily="18" charset="0"/>
              </a:rPr>
              <a:t>6.00 GHz base em 2.40 GHz</a:t>
            </a:r>
          </a:p>
          <a:p>
            <a:r>
              <a:rPr lang="pt-BR" sz="2400">
                <a:latin typeface="Bodoni MT" panose="02070603080606020203" pitchFamily="18" charset="0"/>
              </a:rPr>
              <a:t>TDP está definido em 45W</a:t>
            </a:r>
          </a:p>
          <a:p>
            <a:r>
              <a:rPr lang="pt-BR" sz="2400">
                <a:latin typeface="Bodoni MT" panose="02070603080606020203" pitchFamily="18" charset="0"/>
              </a:rPr>
              <a:t>36 MB de cache</a:t>
            </a:r>
          </a:p>
          <a:p>
            <a:r>
              <a:rPr lang="pt-BR" sz="2400">
                <a:latin typeface="Bodoni MT" panose="02070603080606020203" pitchFamily="18" charset="0"/>
              </a:rPr>
              <a:t>Máximo de 100 °C graus</a:t>
            </a:r>
          </a:p>
          <a:p>
            <a:r>
              <a:rPr lang="pt-BR" sz="2400">
                <a:latin typeface="Bodoni MT" panose="02070603080606020203" pitchFamily="18" charset="0"/>
              </a:rPr>
              <a:t>GPU 1.65 GHz</a:t>
            </a:r>
          </a:p>
          <a:p>
            <a:r>
              <a:rPr lang="pt-BR" sz="2400">
                <a:latin typeface="Bodoni MT" panose="02070603080606020203" pitchFamily="18" charset="0"/>
              </a:rPr>
              <a:t>10 </a:t>
            </a:r>
            <a:r>
              <a:rPr lang="pt-BR" sz="2400" err="1">
                <a:latin typeface="Bodoni MT" panose="02070603080606020203" pitchFamily="18" charset="0"/>
              </a:rPr>
              <a:t>nm</a:t>
            </a:r>
            <a:endParaRPr lang="pt-BR" sz="2400">
              <a:latin typeface="Bodoni MT" panose="02070603080606020203" pitchFamily="18" charset="0"/>
            </a:endParaRPr>
          </a:p>
        </p:txBody>
      </p:sp>
      <p:pic>
        <p:nvPicPr>
          <p:cNvPr id="13" name="Gráfico 12" descr="Seta: Curva no sentido anti-horário com preenchimento sólido">
            <a:extLst>
              <a:ext uri="{FF2B5EF4-FFF2-40B4-BE49-F238E27FC236}">
                <a16:creationId xmlns:a16="http://schemas.microsoft.com/office/drawing/2014/main" id="{E1DD3166-C363-8255-516E-A274DAD6A3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81335">
            <a:off x="4736784" y="1254499"/>
            <a:ext cx="1262019" cy="1262019"/>
          </a:xfrm>
          <a:prstGeom prst="rect">
            <a:avLst/>
          </a:prstGeom>
        </p:spPr>
      </p:pic>
      <p:pic>
        <p:nvPicPr>
          <p:cNvPr id="14" name="Gráfico 13" descr="Seta: Curva no sentido anti-horário com preenchimento sólido">
            <a:extLst>
              <a:ext uri="{FF2B5EF4-FFF2-40B4-BE49-F238E27FC236}">
                <a16:creationId xmlns:a16="http://schemas.microsoft.com/office/drawing/2014/main" id="{5C825890-AEE5-20A2-FE8A-6DA3AC2441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144713">
            <a:off x="5714200" y="3148735"/>
            <a:ext cx="1262019" cy="1262019"/>
          </a:xfrm>
          <a:prstGeom prst="rect">
            <a:avLst/>
          </a:prstGeom>
        </p:spPr>
      </p:pic>
    </p:spTree>
    <p:extLst>
      <p:ext uri="{BB962C8B-B14F-4D97-AF65-F5344CB8AC3E}">
        <p14:creationId xmlns:p14="http://schemas.microsoft.com/office/powerpoint/2010/main" val="534230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alpha val="60000"/>
              </a:schemeClr>
            </a:gs>
            <a:gs pos="59000">
              <a:schemeClr val="bg1">
                <a:lumMod val="75000"/>
              </a:schemeClr>
            </a:gs>
            <a:gs pos="100000">
              <a:schemeClr val="accent1">
                <a:lumMod val="60000"/>
                <a:lumOff val="40000"/>
              </a:schemeClr>
            </a:gs>
          </a:gsLst>
          <a:path path="circle">
            <a:fillToRect r="100000" b="100000"/>
          </a:path>
        </a:gra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EEEE623-33E5-4D8B-6E19-A542F3BE8D04}"/>
              </a:ext>
            </a:extLst>
          </p:cNvPr>
          <p:cNvSpPr>
            <a:spLocks noGrp="1"/>
          </p:cNvSpPr>
          <p:nvPr>
            <p:ph type="title"/>
          </p:nvPr>
        </p:nvSpPr>
        <p:spPr>
          <a:xfrm>
            <a:off x="4651386" y="245269"/>
            <a:ext cx="3222601" cy="419099"/>
          </a:xfrm>
        </p:spPr>
        <p:txBody>
          <a:bodyPr>
            <a:normAutofit fontScale="90000"/>
          </a:bodyPr>
          <a:lstStyle/>
          <a:p>
            <a:r>
              <a:rPr lang="pt-BR">
                <a:latin typeface="Stencil" panose="040409050D0802020404" pitchFamily="82" charset="0"/>
              </a:rPr>
              <a:t>Glossário</a:t>
            </a:r>
          </a:p>
        </p:txBody>
      </p:sp>
      <p:sp>
        <p:nvSpPr>
          <p:cNvPr id="4" name="Espaço Reservado para Conteúdo 3">
            <a:extLst>
              <a:ext uri="{FF2B5EF4-FFF2-40B4-BE49-F238E27FC236}">
                <a16:creationId xmlns:a16="http://schemas.microsoft.com/office/drawing/2014/main" id="{E629029D-BB29-0AD9-A5BE-52CE311E65FD}"/>
              </a:ext>
            </a:extLst>
          </p:cNvPr>
          <p:cNvSpPr>
            <a:spLocks noGrp="1"/>
          </p:cNvSpPr>
          <p:nvPr>
            <p:ph idx="1"/>
          </p:nvPr>
        </p:nvSpPr>
        <p:spPr>
          <a:xfrm>
            <a:off x="776286" y="945355"/>
            <a:ext cx="10639425" cy="5710239"/>
          </a:xfrm>
        </p:spPr>
        <p:txBody>
          <a:bodyPr>
            <a:normAutofit fontScale="55000" lnSpcReduction="20000"/>
          </a:bodyPr>
          <a:lstStyle/>
          <a:p>
            <a:pPr algn="ctr"/>
            <a:r>
              <a:rPr lang="pt-BR" sz="4000" b="1">
                <a:latin typeface="Bodoni MT" panose="02070603080606020203" pitchFamily="18" charset="0"/>
              </a:rPr>
              <a:t>Núcleo</a:t>
            </a:r>
            <a:r>
              <a:rPr lang="pt-BR" sz="3100">
                <a:latin typeface="Bodoni MT" panose="02070603080606020203" pitchFamily="18" charset="0"/>
              </a:rPr>
              <a:t>: </a:t>
            </a:r>
            <a:r>
              <a:rPr lang="pt-BR" sz="3500">
                <a:latin typeface="Bodoni MT" panose="02070603080606020203" pitchFamily="18" charset="0"/>
              </a:rPr>
              <a:t>É a unidade da CPU que executa tarefas com base em instruções específicas. Por muito tempo, os processadores tiveram um único núcleo, O núcleo era a CPU em si, nos últimos tempos tem sido criadas processadores com cada vez mais núcleos, os mais recentes são produzidos com até 8 núcleos conhecidos como octacore</a:t>
            </a:r>
            <a:r>
              <a:rPr lang="pt-BR" sz="3100">
                <a:latin typeface="Bodoni MT" panose="02070603080606020203" pitchFamily="18" charset="0"/>
              </a:rPr>
              <a:t>.</a:t>
            </a:r>
          </a:p>
          <a:p>
            <a:pPr algn="ctr"/>
            <a:r>
              <a:rPr lang="pt-BR" sz="4000" b="1">
                <a:latin typeface="Bodoni MT" panose="02070603080606020203" pitchFamily="18" charset="0"/>
              </a:rPr>
              <a:t>Thread</a:t>
            </a:r>
            <a:r>
              <a:rPr lang="pt-BR" sz="3100">
                <a:latin typeface="Bodoni MT" panose="02070603080606020203" pitchFamily="18" charset="0"/>
              </a:rPr>
              <a:t>: </a:t>
            </a:r>
            <a:r>
              <a:rPr lang="pt-BR" sz="3500">
                <a:latin typeface="Bodoni MT" panose="02070603080606020203" pitchFamily="18" charset="0"/>
              </a:rPr>
              <a:t>Thread é uma sequência de instruções ordenadas executada pela CPU. Que faz parte de um processo, isto é, de um software em execução. Via de regra, os processos não são executados diretamente pelo processador, em vez disso, a CPU executa os fluxos de execução (os threads) que formam cada processo. É por isso que um processo precisa ter pelo menos um thread</a:t>
            </a:r>
            <a:r>
              <a:rPr lang="pt-BR" sz="3100">
                <a:latin typeface="Bodoni MT" panose="02070603080606020203" pitchFamily="18" charset="0"/>
              </a:rPr>
              <a:t>.</a:t>
            </a:r>
          </a:p>
          <a:p>
            <a:pPr algn="ctr"/>
            <a:r>
              <a:rPr lang="pt-BR" sz="4000" b="1">
                <a:latin typeface="Bodoni MT" panose="02070603080606020203" pitchFamily="18" charset="0"/>
              </a:rPr>
              <a:t>TDP</a:t>
            </a:r>
            <a:r>
              <a:rPr lang="pt-BR" sz="3100">
                <a:latin typeface="Bodoni MT" panose="02070603080606020203" pitchFamily="18" charset="0"/>
              </a:rPr>
              <a:t>: </a:t>
            </a:r>
            <a:r>
              <a:rPr lang="pt-BR" sz="3500" i="1">
                <a:latin typeface="Bodoni MT" panose="02070603080606020203" pitchFamily="18" charset="0"/>
              </a:rPr>
              <a:t>Thermal Design Power</a:t>
            </a:r>
            <a:r>
              <a:rPr lang="pt-BR" sz="3500">
                <a:latin typeface="Bodoni MT" panose="02070603080606020203" pitchFamily="18" charset="0"/>
              </a:rPr>
              <a:t>, é a quantidade limite de calor aceitável que um processador pode gerar em condições normais. O TDP é expresso em watts e serve como parâmetro para entender as necessidades de resfriamento de um chip. Quanto maior é o TDP de um processador, mais potente deverá ser o sistema de resfriamento.</a:t>
            </a:r>
          </a:p>
          <a:p>
            <a:pPr algn="ctr"/>
            <a:r>
              <a:rPr lang="pt-BR" sz="4000" b="1">
                <a:latin typeface="Bodoni MT" panose="02070603080606020203" pitchFamily="18" charset="0"/>
              </a:rPr>
              <a:t>Cache</a:t>
            </a:r>
            <a:r>
              <a:rPr lang="pt-BR" sz="3500">
                <a:latin typeface="Bodoni MT" panose="02070603080606020203" pitchFamily="18" charset="0"/>
              </a:rPr>
              <a:t>: A memória cache atua como uma memória temporária para que o chipset recupere rapidamente os dados, sem a necessidade de uma busca direta na memória principal (RAM). Para isso, os dados de aplicativos e arquivos mais acessados pelo usuário ficam registrados nessa memória temporária.</a:t>
            </a:r>
          </a:p>
          <a:p>
            <a:pPr algn="ctr"/>
            <a:r>
              <a:rPr lang="pt-BR" sz="4000" b="1">
                <a:latin typeface="Bodoni MT" panose="02070603080606020203" pitchFamily="18" charset="0"/>
              </a:rPr>
              <a:t>GPU</a:t>
            </a:r>
            <a:r>
              <a:rPr lang="pt-BR" sz="3100">
                <a:latin typeface="Bodoni MT" panose="02070603080606020203" pitchFamily="18" charset="0"/>
              </a:rPr>
              <a:t>: </a:t>
            </a:r>
            <a:r>
              <a:rPr lang="pt-BR" sz="3500">
                <a:latin typeface="Bodoni MT" panose="02070603080606020203" pitchFamily="18" charset="0"/>
              </a:rPr>
              <a:t>Recebe dados gráficos enviados pela CPU durante a execução de processos. Deste modo, gera uma imagem a partir de uma estrutura que deve ser preenchida com informações de cor, textura, iluminação e outras características.</a:t>
            </a:r>
          </a:p>
          <a:p>
            <a:pPr algn="ctr"/>
            <a:r>
              <a:rPr lang="pt-BR" sz="4000" b="1">
                <a:latin typeface="Bodoni MT" panose="02070603080606020203" pitchFamily="18" charset="0"/>
              </a:rPr>
              <a:t>Nm</a:t>
            </a:r>
            <a:r>
              <a:rPr lang="pt-BR" sz="3100">
                <a:latin typeface="Bodoni MT" panose="02070603080606020203" pitchFamily="18" charset="0"/>
              </a:rPr>
              <a:t>: </a:t>
            </a:r>
            <a:r>
              <a:rPr lang="pt-BR" sz="3500">
                <a:latin typeface="Bodoni MT" panose="02070603080606020203" pitchFamily="18" charset="0"/>
              </a:rPr>
              <a:t>Os fabricantes usam a medida em nanômetros para indicar a distância entre os transistores que compõem um chip, basicamente. Quanto menor a distância entre os transistores, mais unidades podem ocupar o mesmo espaço. Se há mais transistores, o desempenho do chip tende a aumentar.</a:t>
            </a:r>
          </a:p>
        </p:txBody>
      </p:sp>
    </p:spTree>
    <p:extLst>
      <p:ext uri="{BB962C8B-B14F-4D97-AF65-F5344CB8AC3E}">
        <p14:creationId xmlns:p14="http://schemas.microsoft.com/office/powerpoint/2010/main" val="97779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50EB37-3C7E-8EBC-C190-6E3E99C7C795}"/>
              </a:ext>
            </a:extLst>
          </p:cNvPr>
          <p:cNvSpPr>
            <a:spLocks noGrp="1"/>
          </p:cNvSpPr>
          <p:nvPr>
            <p:ph type="title"/>
          </p:nvPr>
        </p:nvSpPr>
        <p:spPr>
          <a:xfrm>
            <a:off x="7184232" y="47625"/>
            <a:ext cx="4245278" cy="499171"/>
          </a:xfrm>
        </p:spPr>
        <p:txBody>
          <a:bodyPr>
            <a:normAutofit fontScale="90000"/>
          </a:bodyPr>
          <a:lstStyle/>
          <a:p>
            <a:r>
              <a:rPr lang="pt-BR" b="1">
                <a:latin typeface="Bodoni MT Black"/>
              </a:rPr>
              <a:t>Infraestrutura</a:t>
            </a:r>
          </a:p>
        </p:txBody>
      </p:sp>
      <p:graphicFrame>
        <p:nvGraphicFramePr>
          <p:cNvPr id="6" name="Tabela 5">
            <a:extLst>
              <a:ext uri="{FF2B5EF4-FFF2-40B4-BE49-F238E27FC236}">
                <a16:creationId xmlns:a16="http://schemas.microsoft.com/office/drawing/2014/main" id="{4AD0690A-8F02-985B-8832-EE98DF22F47B}"/>
              </a:ext>
            </a:extLst>
          </p:cNvPr>
          <p:cNvGraphicFramePr>
            <a:graphicFrameLocks noGrp="1"/>
          </p:cNvGraphicFramePr>
          <p:nvPr>
            <p:extLst>
              <p:ext uri="{D42A27DB-BD31-4B8C-83A1-F6EECF244321}">
                <p14:modId xmlns:p14="http://schemas.microsoft.com/office/powerpoint/2010/main" val="3685938023"/>
              </p:ext>
            </p:extLst>
          </p:nvPr>
        </p:nvGraphicFramePr>
        <p:xfrm>
          <a:off x="6203156" y="6143624"/>
          <a:ext cx="5931691" cy="518160"/>
        </p:xfrm>
        <a:graphic>
          <a:graphicData uri="http://schemas.openxmlformats.org/drawingml/2006/table">
            <a:tbl>
              <a:tblPr/>
              <a:tblGrid>
                <a:gridCol w="5931691">
                  <a:extLst>
                    <a:ext uri="{9D8B030D-6E8A-4147-A177-3AD203B41FA5}">
                      <a16:colId xmlns:a16="http://schemas.microsoft.com/office/drawing/2014/main" val="1229708231"/>
                    </a:ext>
                  </a:extLst>
                </a:gridCol>
              </a:tblGrid>
              <a:tr h="219075">
                <a:tc>
                  <a:txBody>
                    <a:bodyPr/>
                    <a:lstStyle/>
                    <a:p>
                      <a:pPr algn="l" rtl="0" fontAlgn="base"/>
                      <a:r>
                        <a:rPr lang="pt-BR" sz="1100" b="1" i="0">
                          <a:solidFill>
                            <a:srgbClr val="FFFFFF"/>
                          </a:solidFill>
                          <a:effectLst/>
                          <a:latin typeface="Calibri"/>
                        </a:rPr>
                        <a:t>Roteador TP Link </a:t>
                      </a:r>
                      <a:r>
                        <a:rPr lang="pt-BR" sz="1100" b="1" i="0" err="1">
                          <a:solidFill>
                            <a:srgbClr val="FFFFFF"/>
                          </a:solidFill>
                          <a:effectLst/>
                          <a:latin typeface="Calibri"/>
                        </a:rPr>
                        <a:t>Mesh</a:t>
                      </a:r>
                      <a:r>
                        <a:rPr lang="pt-BR" sz="1100" b="1" i="0">
                          <a:solidFill>
                            <a:srgbClr val="FFFFFF"/>
                          </a:solidFill>
                          <a:effectLst/>
                          <a:latin typeface="Calibri"/>
                        </a:rPr>
                        <a:t> Gigabit Wi-Fi 5GHz Archer C6 </a:t>
                      </a:r>
                      <a:endParaRPr lang="pt-BR" b="1" i="0">
                        <a:solidFill>
                          <a:srgbClr val="FFFFFF"/>
                        </a:solidFill>
                        <a:effectLst/>
                        <a:latin typeface="Calibri"/>
                      </a:endParaRPr>
                    </a:p>
                  </a:txBody>
                  <a:tcPr>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245541425"/>
                  </a:ext>
                </a:extLst>
              </a:tr>
              <a:tr h="190500">
                <a:tc>
                  <a:txBody>
                    <a:bodyPr/>
                    <a:lstStyle/>
                    <a:p>
                      <a:pPr algn="l" rtl="0" fontAlgn="base"/>
                      <a:r>
                        <a:rPr lang="pt-BR" sz="1100" b="1" i="0">
                          <a:effectLst/>
                          <a:latin typeface="Calibri"/>
                        </a:rPr>
                        <a:t>R$279,98 </a:t>
                      </a:r>
                      <a:endParaRPr lang="pt-BR" b="1" i="0">
                        <a:effectLst/>
                        <a:latin typeface="Calibri"/>
                      </a:endParaRPr>
                    </a:p>
                  </a:txBody>
                  <a:tcPr>
                    <a:lnL w="9525" cap="flat" cmpd="sng" algn="ctr">
                      <a:solidFill>
                        <a:srgbClr val="000000"/>
                      </a:solidFill>
                      <a:prstDash val="solid"/>
                      <a:round/>
                      <a:headEnd type="none" w="med" len="med"/>
                      <a:tailEnd type="none" w="med" len="med"/>
                    </a:lnL>
                    <a:lnR>
                      <a:noFill/>
                    </a:lnR>
                    <a:lnT>
                      <a:noFill/>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6472341"/>
                  </a:ext>
                </a:extLst>
              </a:tr>
            </a:tbl>
          </a:graphicData>
        </a:graphic>
      </p:graphicFrame>
      <p:graphicFrame>
        <p:nvGraphicFramePr>
          <p:cNvPr id="7" name="Tabela 6">
            <a:extLst>
              <a:ext uri="{FF2B5EF4-FFF2-40B4-BE49-F238E27FC236}">
                <a16:creationId xmlns:a16="http://schemas.microsoft.com/office/drawing/2014/main" id="{085C8F1C-93AF-911F-22F0-B316CF1A85D8}"/>
              </a:ext>
            </a:extLst>
          </p:cNvPr>
          <p:cNvGraphicFramePr>
            <a:graphicFrameLocks noGrp="1"/>
          </p:cNvGraphicFramePr>
          <p:nvPr>
            <p:extLst>
              <p:ext uri="{D42A27DB-BD31-4B8C-83A1-F6EECF244321}">
                <p14:modId xmlns:p14="http://schemas.microsoft.com/office/powerpoint/2010/main" val="3780113733"/>
              </p:ext>
            </p:extLst>
          </p:nvPr>
        </p:nvGraphicFramePr>
        <p:xfrm>
          <a:off x="6188869" y="5469984"/>
          <a:ext cx="5943600" cy="685800"/>
        </p:xfrm>
        <a:graphic>
          <a:graphicData uri="http://schemas.openxmlformats.org/drawingml/2006/table">
            <a:tbl>
              <a:tblPr/>
              <a:tblGrid>
                <a:gridCol w="2971800">
                  <a:extLst>
                    <a:ext uri="{9D8B030D-6E8A-4147-A177-3AD203B41FA5}">
                      <a16:colId xmlns:a16="http://schemas.microsoft.com/office/drawing/2014/main" val="3735632398"/>
                    </a:ext>
                  </a:extLst>
                </a:gridCol>
                <a:gridCol w="2971800">
                  <a:extLst>
                    <a:ext uri="{9D8B030D-6E8A-4147-A177-3AD203B41FA5}">
                      <a16:colId xmlns:a16="http://schemas.microsoft.com/office/drawing/2014/main" val="2436721713"/>
                    </a:ext>
                  </a:extLst>
                </a:gridCol>
              </a:tblGrid>
              <a:tr h="0">
                <a:tc>
                  <a:txBody>
                    <a:bodyPr/>
                    <a:lstStyle/>
                    <a:p>
                      <a:pPr algn="l" rtl="0" fontAlgn="base"/>
                      <a:r>
                        <a:rPr lang="pt-BR" sz="1100" b="1" i="0">
                          <a:solidFill>
                            <a:srgbClr val="FFFFFF"/>
                          </a:solidFill>
                          <a:effectLst/>
                          <a:latin typeface="Calibri"/>
                        </a:rPr>
                        <a:t>Notebook Lenovo </a:t>
                      </a:r>
                      <a:r>
                        <a:rPr lang="pt-BR" sz="1100" b="1" i="0" err="1">
                          <a:solidFill>
                            <a:srgbClr val="FFFFFF"/>
                          </a:solidFill>
                          <a:effectLst/>
                          <a:latin typeface="Calibri"/>
                        </a:rPr>
                        <a:t>IdeaPad</a:t>
                      </a:r>
                      <a:r>
                        <a:rPr lang="pt-BR" sz="1100" b="1" i="0">
                          <a:solidFill>
                            <a:srgbClr val="FFFFFF"/>
                          </a:solidFill>
                          <a:effectLst/>
                          <a:latin typeface="Calibri"/>
                        </a:rPr>
                        <a:t> 3i Intel Core i5 8GB - 256GB SSD 6X </a:t>
                      </a:r>
                      <a:endParaRPr lang="pt-BR" b="1" i="0">
                        <a:solidFill>
                          <a:srgbClr val="FFFFFF"/>
                        </a:solidFill>
                        <a:effectLst/>
                        <a:latin typeface="Calibri"/>
                      </a:endParaRPr>
                    </a:p>
                  </a:txBody>
                  <a:tcPr>
                    <a:lnL w="9525" cap="flat" cmpd="sng" algn="ctr">
                      <a:solidFill>
                        <a:srgbClr val="000000"/>
                      </a:solidFill>
                      <a:prstDash val="solid"/>
                      <a:round/>
                      <a:headEnd type="none" w="med" len="med"/>
                      <a:tailEnd type="none" w="med" len="med"/>
                    </a:lnL>
                    <a:lnR>
                      <a:noFill/>
                    </a:lnR>
                    <a:lnT w="9525" cap="flat" cmpd="sng" algn="ctr">
                      <a:solidFill>
                        <a:srgbClr val="000000"/>
                      </a:solidFill>
                      <a:prstDash val="solid"/>
                      <a:round/>
                      <a:headEnd type="none" w="med" len="med"/>
                      <a:tailEnd type="none" w="med" len="med"/>
                    </a:lnT>
                    <a:lnB w="9525" cap="flat" cmpd="sng" algn="ctr">
                      <a:solidFill>
                        <a:srgbClr val="666666"/>
                      </a:solidFill>
                      <a:prstDash val="solid"/>
                      <a:round/>
                      <a:headEnd type="none" w="med" len="med"/>
                      <a:tailEnd type="none" w="med" len="med"/>
                    </a:lnB>
                    <a:solidFill>
                      <a:srgbClr val="000000"/>
                    </a:solidFill>
                  </a:tcPr>
                </a:tc>
                <a:tc>
                  <a:txBody>
                    <a:bodyPr/>
                    <a:lstStyle/>
                    <a:p>
                      <a:pPr algn="l" rtl="0" fontAlgn="base"/>
                      <a:r>
                        <a:rPr lang="pt-BR" sz="1100" b="1" i="0">
                          <a:solidFill>
                            <a:srgbClr val="FFFFFF"/>
                          </a:solidFill>
                          <a:effectLst/>
                          <a:latin typeface="Calibri"/>
                        </a:rPr>
                        <a:t>Impressora Multifuncional Epson </a:t>
                      </a:r>
                      <a:r>
                        <a:rPr lang="pt-BR" sz="1100" b="1" i="0" err="1">
                          <a:solidFill>
                            <a:srgbClr val="FFFFFF"/>
                          </a:solidFill>
                          <a:effectLst/>
                          <a:latin typeface="Calibri"/>
                        </a:rPr>
                        <a:t>Ecotank</a:t>
                      </a:r>
                      <a:r>
                        <a:rPr lang="pt-BR" sz="1100" b="1" i="0">
                          <a:solidFill>
                            <a:srgbClr val="FFFFFF"/>
                          </a:solidFill>
                          <a:effectLst/>
                          <a:latin typeface="Calibri"/>
                        </a:rPr>
                        <a:t> L3210 </a:t>
                      </a:r>
                      <a:endParaRPr lang="pt-BR" b="1" i="0">
                        <a:solidFill>
                          <a:srgbClr val="FFFFFF"/>
                        </a:solidFill>
                        <a:effectLst/>
                        <a:latin typeface="Calibri"/>
                      </a:endParaRPr>
                    </a:p>
                  </a:txBody>
                  <a:tcPr>
                    <a:lnL>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666666"/>
                      </a:solidFill>
                      <a:prstDash val="solid"/>
                      <a:round/>
                      <a:headEnd type="none" w="med" len="med"/>
                      <a:tailEnd type="none" w="med" len="med"/>
                    </a:lnB>
                    <a:solidFill>
                      <a:srgbClr val="000000"/>
                    </a:solidFill>
                  </a:tcPr>
                </a:tc>
                <a:extLst>
                  <a:ext uri="{0D108BD9-81ED-4DB2-BD59-A6C34878D82A}">
                    <a16:rowId xmlns:a16="http://schemas.microsoft.com/office/drawing/2014/main" val="2726468871"/>
                  </a:ext>
                </a:extLst>
              </a:tr>
              <a:tr h="257175">
                <a:tc>
                  <a:txBody>
                    <a:bodyPr/>
                    <a:lstStyle/>
                    <a:p>
                      <a:pPr algn="l" rtl="0" fontAlgn="base"/>
                      <a:r>
                        <a:rPr lang="pt-BR" sz="1100" b="1" i="0">
                          <a:effectLst/>
                          <a:latin typeface="Calibri"/>
                        </a:rPr>
                        <a:t>R$ 2.690,10 / 6x = 16.140,6 </a:t>
                      </a:r>
                      <a:endParaRPr lang="pt-BR" b="1" i="0">
                        <a:effectLst/>
                        <a:latin typeface="Calibri"/>
                      </a:endParaRPr>
                    </a:p>
                  </a:txBody>
                  <a:tcPr>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noFill/>
                  </a:tcPr>
                </a:tc>
                <a:tc>
                  <a:txBody>
                    <a:bodyPr/>
                    <a:lstStyle/>
                    <a:p>
                      <a:pPr algn="l" rtl="0" fontAlgn="base"/>
                      <a:r>
                        <a:rPr lang="pt-BR" sz="1100" b="1" i="0">
                          <a:effectLst/>
                          <a:latin typeface="Calibri"/>
                        </a:rPr>
                        <a:t>R$ 890,10</a:t>
                      </a:r>
                      <a:r>
                        <a:rPr lang="pt-BR" sz="1100" b="0" i="0">
                          <a:effectLst/>
                          <a:latin typeface="Calibri"/>
                        </a:rPr>
                        <a:t> </a:t>
                      </a:r>
                      <a:endParaRPr lang="pt-BR" b="0" i="0">
                        <a:effectLst/>
                        <a:latin typeface="Calibri"/>
                      </a:endParaRPr>
                    </a:p>
                  </a:txBody>
                  <a:tcPr>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solidFill>
                      <a:prstDash val="solid"/>
                      <a:round/>
                      <a:headEnd type="none" w="med" len="med"/>
                      <a:tailEnd type="none" w="med" len="med"/>
                    </a:lnT>
                    <a:lnB w="9525"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2531274671"/>
                  </a:ext>
                </a:extLst>
              </a:tr>
            </a:tbl>
          </a:graphicData>
        </a:graphic>
      </p:graphicFrame>
      <p:pic>
        <p:nvPicPr>
          <p:cNvPr id="9" name="Imagem 8">
            <a:extLst>
              <a:ext uri="{FF2B5EF4-FFF2-40B4-BE49-F238E27FC236}">
                <a16:creationId xmlns:a16="http://schemas.microsoft.com/office/drawing/2014/main" id="{D891C80A-FC8E-6920-4CC2-45364E29157A}"/>
              </a:ext>
            </a:extLst>
          </p:cNvPr>
          <p:cNvPicPr>
            <a:picLocks noChangeAspect="1"/>
          </p:cNvPicPr>
          <p:nvPr/>
        </p:nvPicPr>
        <p:blipFill>
          <a:blip r:embed="rId3"/>
          <a:stretch>
            <a:fillRect/>
          </a:stretch>
        </p:blipFill>
        <p:spPr>
          <a:xfrm>
            <a:off x="297659" y="606772"/>
            <a:ext cx="5634037" cy="5703986"/>
          </a:xfrm>
          <a:prstGeom prst="rect">
            <a:avLst/>
          </a:prstGeom>
        </p:spPr>
      </p:pic>
      <p:sp>
        <p:nvSpPr>
          <p:cNvPr id="3" name="TextBox 2">
            <a:extLst>
              <a:ext uri="{FF2B5EF4-FFF2-40B4-BE49-F238E27FC236}">
                <a16:creationId xmlns:a16="http://schemas.microsoft.com/office/drawing/2014/main" id="{EF4A6C69-1D36-112F-E73C-ED4040D5531E}"/>
              </a:ext>
            </a:extLst>
          </p:cNvPr>
          <p:cNvSpPr txBox="1"/>
          <p:nvPr/>
        </p:nvSpPr>
        <p:spPr>
          <a:xfrm>
            <a:off x="6096000" y="552448"/>
            <a:ext cx="5941218" cy="47655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Bodoni MT"/>
              </a:rPr>
              <a:t>Com seis notebooks e </a:t>
            </a:r>
            <a:r>
              <a:rPr lang="en-US" err="1">
                <a:latin typeface="Bodoni MT"/>
              </a:rPr>
              <a:t>uma</a:t>
            </a:r>
            <a:r>
              <a:rPr lang="en-US">
                <a:latin typeface="Bodoni MT"/>
              </a:rPr>
              <a:t> internet </a:t>
            </a:r>
            <a:r>
              <a:rPr lang="en-US" err="1">
                <a:latin typeface="Bodoni MT"/>
              </a:rPr>
              <a:t>adequada</a:t>
            </a:r>
            <a:r>
              <a:rPr lang="en-US">
                <a:latin typeface="Bodoni MT"/>
              </a:rPr>
              <a:t>, a equipe </a:t>
            </a:r>
            <a:r>
              <a:rPr lang="pt-BR">
                <a:latin typeface="Bodoni MT"/>
              </a:rPr>
              <a:t>estabeleceu</a:t>
            </a:r>
            <a:r>
              <a:rPr lang="en-US">
                <a:latin typeface="Bodoni MT"/>
              </a:rPr>
              <a:t> </a:t>
            </a:r>
            <a:r>
              <a:rPr lang="en-US" err="1">
                <a:latin typeface="Bodoni MT"/>
              </a:rPr>
              <a:t>uma</a:t>
            </a:r>
            <a:r>
              <a:rPr lang="en-US">
                <a:latin typeface="Bodoni MT"/>
              </a:rPr>
              <a:t> base digital </a:t>
            </a:r>
            <a:r>
              <a:rPr lang="en-US" err="1">
                <a:latin typeface="Bodoni MT"/>
              </a:rPr>
              <a:t>sólida</a:t>
            </a:r>
            <a:r>
              <a:rPr lang="en-US">
                <a:latin typeface="Bodoni MT"/>
              </a:rPr>
              <a:t> para </a:t>
            </a:r>
            <a:r>
              <a:rPr lang="en-US" err="1">
                <a:latin typeface="Bodoni MT"/>
              </a:rPr>
              <a:t>dar</a:t>
            </a:r>
            <a:r>
              <a:rPr lang="en-US">
                <a:latin typeface="Bodoni MT"/>
              </a:rPr>
              <a:t> </a:t>
            </a:r>
            <a:r>
              <a:rPr lang="en-US" err="1">
                <a:latin typeface="Bodoni MT"/>
              </a:rPr>
              <a:t>inicio</a:t>
            </a:r>
            <a:r>
              <a:rPr lang="en-US">
                <a:latin typeface="Bodoni MT"/>
              </a:rPr>
              <a:t> a </a:t>
            </a:r>
            <a:r>
              <a:rPr lang="en-US" err="1">
                <a:latin typeface="Bodoni MT"/>
              </a:rPr>
              <a:t>suas</a:t>
            </a:r>
            <a:r>
              <a:rPr lang="en-US">
                <a:latin typeface="Bodoni MT"/>
              </a:rPr>
              <a:t> </a:t>
            </a:r>
            <a:r>
              <a:rPr lang="en-US" err="1">
                <a:latin typeface="Bodoni MT"/>
              </a:rPr>
              <a:t>operações</a:t>
            </a:r>
            <a:r>
              <a:rPr lang="en-US">
                <a:latin typeface="Bodoni MT"/>
              </a:rPr>
              <a:t>, a </a:t>
            </a:r>
            <a:r>
              <a:rPr lang="en-US" err="1">
                <a:latin typeface="Bodoni MT"/>
              </a:rPr>
              <a:t>conexão</a:t>
            </a:r>
            <a:r>
              <a:rPr lang="en-US">
                <a:latin typeface="Bodoni MT"/>
              </a:rPr>
              <a:t> de </a:t>
            </a:r>
            <a:r>
              <a:rPr lang="en-US" err="1">
                <a:latin typeface="Bodoni MT"/>
              </a:rPr>
              <a:t>alta</a:t>
            </a:r>
            <a:r>
              <a:rPr lang="en-US">
                <a:latin typeface="Bodoni MT"/>
              </a:rPr>
              <a:t> </a:t>
            </a:r>
            <a:r>
              <a:rPr lang="en-US" err="1">
                <a:latin typeface="Bodoni MT"/>
              </a:rPr>
              <a:t>velocidade</a:t>
            </a:r>
            <a:r>
              <a:rPr lang="en-US">
                <a:latin typeface="Bodoni MT"/>
              </a:rPr>
              <a:t> </a:t>
            </a:r>
            <a:r>
              <a:rPr lang="en-US" err="1">
                <a:latin typeface="Bodoni MT"/>
              </a:rPr>
              <a:t>permitiu</a:t>
            </a:r>
            <a:r>
              <a:rPr lang="en-US">
                <a:latin typeface="Bodoni MT"/>
              </a:rPr>
              <a:t> </a:t>
            </a:r>
            <a:r>
              <a:rPr lang="en-US" err="1">
                <a:latin typeface="Bodoni MT"/>
              </a:rPr>
              <a:t>uma</a:t>
            </a:r>
            <a:r>
              <a:rPr lang="en-US">
                <a:latin typeface="Bodoni MT"/>
              </a:rPr>
              <a:t> </a:t>
            </a:r>
            <a:r>
              <a:rPr lang="en-US" err="1">
                <a:latin typeface="Bodoni MT"/>
              </a:rPr>
              <a:t>comunicação</a:t>
            </a:r>
            <a:r>
              <a:rPr lang="en-US">
                <a:latin typeface="Bodoni MT"/>
              </a:rPr>
              <a:t> </a:t>
            </a:r>
            <a:r>
              <a:rPr lang="en-US" err="1">
                <a:latin typeface="Bodoni MT"/>
              </a:rPr>
              <a:t>fluida</a:t>
            </a:r>
            <a:r>
              <a:rPr lang="en-US">
                <a:latin typeface="Bodoni MT"/>
              </a:rPr>
              <a:t> e um </a:t>
            </a:r>
            <a:r>
              <a:rPr lang="en-US" err="1">
                <a:latin typeface="Bodoni MT"/>
              </a:rPr>
              <a:t>acesso</a:t>
            </a:r>
            <a:r>
              <a:rPr lang="en-US">
                <a:latin typeface="Bodoni MT"/>
              </a:rPr>
              <a:t> </a:t>
            </a:r>
            <a:r>
              <a:rPr lang="en-US" err="1">
                <a:latin typeface="Bodoni MT"/>
              </a:rPr>
              <a:t>rápido</a:t>
            </a:r>
            <a:r>
              <a:rPr lang="en-US">
                <a:latin typeface="Bodoni MT"/>
              </a:rPr>
              <a:t> </a:t>
            </a:r>
            <a:r>
              <a:rPr lang="en-US" err="1">
                <a:latin typeface="Bodoni MT"/>
              </a:rPr>
              <a:t>aos</a:t>
            </a:r>
            <a:r>
              <a:rPr lang="en-US">
                <a:latin typeface="Bodoni MT"/>
              </a:rPr>
              <a:t>  </a:t>
            </a:r>
            <a:r>
              <a:rPr lang="en-US" err="1">
                <a:latin typeface="Bodoni MT"/>
              </a:rPr>
              <a:t>recursos</a:t>
            </a:r>
            <a:r>
              <a:rPr lang="en-US">
                <a:latin typeface="Bodoni MT"/>
              </a:rPr>
              <a:t>  </a:t>
            </a:r>
            <a:r>
              <a:rPr lang="en-US" err="1">
                <a:latin typeface="Bodoni MT"/>
              </a:rPr>
              <a:t>essenciais</a:t>
            </a:r>
            <a:r>
              <a:rPr lang="en-US">
                <a:latin typeface="Bodoni MT"/>
              </a:rPr>
              <a:t>.</a:t>
            </a:r>
            <a:endParaRPr lang="en-US">
              <a:latin typeface="Bodoni MT"/>
              <a:cs typeface="Calibri" panose="020F0502020204030204"/>
            </a:endParaRPr>
          </a:p>
          <a:p>
            <a:pPr algn="just"/>
            <a:r>
              <a:rPr lang="en-US" err="1">
                <a:latin typeface="Bodoni MT"/>
              </a:rPr>
              <a:t>Tambem</a:t>
            </a:r>
            <a:r>
              <a:rPr lang="en-US">
                <a:latin typeface="Bodoni MT"/>
              </a:rPr>
              <a:t> com o </a:t>
            </a:r>
            <a:r>
              <a:rPr lang="en-US" err="1">
                <a:latin typeface="Bodoni MT"/>
              </a:rPr>
              <a:t>acesso</a:t>
            </a:r>
            <a:r>
              <a:rPr lang="en-US">
                <a:latin typeface="Bodoni MT"/>
              </a:rPr>
              <a:t> a </a:t>
            </a:r>
            <a:r>
              <a:rPr lang="en-US" err="1">
                <a:latin typeface="Bodoni MT"/>
              </a:rPr>
              <a:t>uma</a:t>
            </a:r>
            <a:r>
              <a:rPr lang="en-US">
                <a:latin typeface="Bodoni MT"/>
              </a:rPr>
              <a:t> </a:t>
            </a:r>
            <a:r>
              <a:rPr lang="en-US" err="1">
                <a:latin typeface="Bodoni MT"/>
              </a:rPr>
              <a:t>impressora</a:t>
            </a:r>
            <a:r>
              <a:rPr lang="en-US">
                <a:latin typeface="Bodoni MT"/>
              </a:rPr>
              <a:t> </a:t>
            </a:r>
            <a:r>
              <a:rPr lang="en-US" err="1">
                <a:latin typeface="Bodoni MT"/>
              </a:rPr>
              <a:t>na</a:t>
            </a:r>
            <a:r>
              <a:rPr lang="en-US">
                <a:latin typeface="Bodoni MT"/>
              </a:rPr>
              <a:t> </a:t>
            </a:r>
            <a:r>
              <a:rPr lang="en-US" err="1">
                <a:latin typeface="Bodoni MT"/>
              </a:rPr>
              <a:t>configuração</a:t>
            </a:r>
            <a:r>
              <a:rPr lang="en-US">
                <a:latin typeface="Bodoni MT"/>
              </a:rPr>
              <a:t> </a:t>
            </a:r>
            <a:r>
              <a:rPr lang="en-US" err="1">
                <a:latin typeface="Bodoni MT"/>
              </a:rPr>
              <a:t>garantiu</a:t>
            </a:r>
            <a:r>
              <a:rPr lang="en-US">
                <a:latin typeface="Bodoni MT"/>
              </a:rPr>
              <a:t> que </a:t>
            </a:r>
            <a:r>
              <a:rPr lang="en-US" err="1">
                <a:latin typeface="Bodoni MT"/>
              </a:rPr>
              <a:t>documentos</a:t>
            </a:r>
            <a:r>
              <a:rPr lang="en-US">
                <a:latin typeface="Bodoni MT"/>
              </a:rPr>
              <a:t> </a:t>
            </a:r>
            <a:r>
              <a:rPr lang="en-US" err="1">
                <a:latin typeface="Bodoni MT"/>
              </a:rPr>
              <a:t>físicos</a:t>
            </a:r>
            <a:r>
              <a:rPr lang="en-US">
                <a:latin typeface="Bodoni MT"/>
              </a:rPr>
              <a:t> </a:t>
            </a:r>
            <a:r>
              <a:rPr lang="pt-BR">
                <a:latin typeface="Bodoni MT"/>
              </a:rPr>
              <a:t>pudessem</a:t>
            </a:r>
            <a:r>
              <a:rPr lang="en-US">
                <a:latin typeface="Bodoni MT"/>
              </a:rPr>
              <a:t> ser </a:t>
            </a:r>
            <a:r>
              <a:rPr lang="en-US" err="1">
                <a:latin typeface="Bodoni MT"/>
              </a:rPr>
              <a:t>impressos</a:t>
            </a:r>
            <a:r>
              <a:rPr lang="en-US">
                <a:latin typeface="Bodoni MT"/>
              </a:rPr>
              <a:t> </a:t>
            </a:r>
            <a:r>
              <a:rPr lang="en-US" err="1">
                <a:latin typeface="Bodoni MT"/>
              </a:rPr>
              <a:t>quando</a:t>
            </a:r>
            <a:r>
              <a:rPr lang="en-US">
                <a:latin typeface="Bodoni MT"/>
              </a:rPr>
              <a:t> </a:t>
            </a:r>
            <a:r>
              <a:rPr lang="en-US" err="1">
                <a:latin typeface="Bodoni MT"/>
              </a:rPr>
              <a:t>necessário</a:t>
            </a:r>
            <a:r>
              <a:rPr lang="en-US">
                <a:latin typeface="Bodoni MT"/>
              </a:rPr>
              <a:t>, e </a:t>
            </a:r>
            <a:r>
              <a:rPr lang="en-US" err="1">
                <a:latin typeface="Bodoni MT"/>
              </a:rPr>
              <a:t>estes</a:t>
            </a:r>
            <a:r>
              <a:rPr lang="en-US">
                <a:latin typeface="Bodoni MT"/>
              </a:rPr>
              <a:t> </a:t>
            </a:r>
            <a:r>
              <a:rPr lang="en-US" err="1">
                <a:latin typeface="Bodoni MT"/>
              </a:rPr>
              <a:t>elementos</a:t>
            </a:r>
            <a:r>
              <a:rPr lang="en-US">
                <a:latin typeface="Bodoni MT"/>
              </a:rPr>
              <a:t> </a:t>
            </a:r>
            <a:r>
              <a:rPr lang="en-US" err="1">
                <a:latin typeface="Bodoni MT"/>
              </a:rPr>
              <a:t>combinados</a:t>
            </a:r>
            <a:r>
              <a:rPr lang="en-US">
                <a:latin typeface="Bodoni MT"/>
              </a:rPr>
              <a:t> </a:t>
            </a:r>
            <a:r>
              <a:rPr lang="en-US" err="1">
                <a:latin typeface="Bodoni MT"/>
              </a:rPr>
              <a:t>permitiram</a:t>
            </a:r>
            <a:r>
              <a:rPr lang="en-US">
                <a:latin typeface="Bodoni MT"/>
              </a:rPr>
              <a:t> que a equipe </a:t>
            </a:r>
            <a:r>
              <a:rPr lang="en-US" err="1">
                <a:latin typeface="Bodoni MT"/>
              </a:rPr>
              <a:t>colaborasse</a:t>
            </a:r>
            <a:r>
              <a:rPr lang="en-US">
                <a:latin typeface="Bodoni MT"/>
              </a:rPr>
              <a:t> </a:t>
            </a:r>
            <a:r>
              <a:rPr lang="en-US" err="1">
                <a:latin typeface="Bodoni MT"/>
              </a:rPr>
              <a:t>eficientemente</a:t>
            </a:r>
            <a:r>
              <a:rPr lang="en-US">
                <a:latin typeface="Bodoni MT"/>
              </a:rPr>
              <a:t>, </a:t>
            </a:r>
            <a:r>
              <a:rPr lang="en-US" err="1">
                <a:latin typeface="Bodoni MT"/>
              </a:rPr>
              <a:t>trocando</a:t>
            </a:r>
            <a:r>
              <a:rPr lang="en-US">
                <a:latin typeface="Bodoni MT"/>
              </a:rPr>
              <a:t> </a:t>
            </a:r>
            <a:r>
              <a:rPr lang="en-US" err="1">
                <a:latin typeface="Bodoni MT"/>
              </a:rPr>
              <a:t>ideias</a:t>
            </a:r>
            <a:r>
              <a:rPr lang="en-US">
                <a:latin typeface="Bodoni MT"/>
              </a:rPr>
              <a:t>, </a:t>
            </a:r>
            <a:r>
              <a:rPr lang="en-US" err="1">
                <a:latin typeface="Bodoni MT"/>
              </a:rPr>
              <a:t>compartilhando</a:t>
            </a:r>
            <a:r>
              <a:rPr lang="en-US">
                <a:latin typeface="Bodoni MT"/>
              </a:rPr>
              <a:t> </a:t>
            </a:r>
            <a:r>
              <a:rPr lang="en-US" err="1">
                <a:latin typeface="Bodoni MT"/>
              </a:rPr>
              <a:t>informações</a:t>
            </a:r>
            <a:r>
              <a:rPr lang="en-US">
                <a:latin typeface="Bodoni MT"/>
              </a:rPr>
              <a:t> e </a:t>
            </a:r>
            <a:r>
              <a:rPr lang="en-US" err="1">
                <a:latin typeface="Bodoni MT"/>
              </a:rPr>
              <a:t>realizando</a:t>
            </a:r>
            <a:r>
              <a:rPr lang="en-US">
                <a:latin typeface="Bodoni MT"/>
              </a:rPr>
              <a:t> </a:t>
            </a:r>
            <a:r>
              <a:rPr lang="en-US" err="1">
                <a:latin typeface="Bodoni MT"/>
              </a:rPr>
              <a:t>tarefas</a:t>
            </a:r>
            <a:r>
              <a:rPr lang="en-US">
                <a:latin typeface="Bodoni MT"/>
              </a:rPr>
              <a:t> </a:t>
            </a:r>
            <a:r>
              <a:rPr lang="en-US" err="1">
                <a:latin typeface="Bodoni MT"/>
              </a:rPr>
              <a:t>essenciais</a:t>
            </a:r>
            <a:r>
              <a:rPr lang="en-US">
                <a:latin typeface="Bodoni MT"/>
              </a:rPr>
              <a:t> para </a:t>
            </a:r>
            <a:r>
              <a:rPr lang="en-US" err="1">
                <a:latin typeface="Bodoni MT"/>
              </a:rPr>
              <a:t>impulsionar</a:t>
            </a:r>
            <a:r>
              <a:rPr lang="en-US">
                <a:latin typeface="Bodoni MT"/>
              </a:rPr>
              <a:t> o </a:t>
            </a:r>
            <a:r>
              <a:rPr lang="en-US" err="1">
                <a:latin typeface="Bodoni MT"/>
              </a:rPr>
              <a:t>crescimento</a:t>
            </a:r>
            <a:r>
              <a:rPr lang="en-US">
                <a:latin typeface="Bodoni MT"/>
              </a:rPr>
              <a:t> da </a:t>
            </a:r>
            <a:r>
              <a:rPr lang="en-US" err="1">
                <a:latin typeface="Bodoni MT"/>
              </a:rPr>
              <a:t>empresa</a:t>
            </a:r>
            <a:r>
              <a:rPr lang="en-US">
                <a:latin typeface="Bodoni MT"/>
              </a:rPr>
              <a:t> </a:t>
            </a:r>
            <a:r>
              <a:rPr lang="en-US" err="1">
                <a:latin typeface="Bodoni MT"/>
              </a:rPr>
              <a:t>desde</a:t>
            </a:r>
            <a:r>
              <a:rPr lang="en-US">
                <a:latin typeface="Bodoni MT"/>
              </a:rPr>
              <a:t> </a:t>
            </a:r>
            <a:r>
              <a:rPr lang="en-US" err="1">
                <a:latin typeface="Bodoni MT"/>
              </a:rPr>
              <a:t>os</a:t>
            </a:r>
            <a:r>
              <a:rPr lang="en-US">
                <a:latin typeface="Bodoni MT"/>
              </a:rPr>
              <a:t> </a:t>
            </a:r>
            <a:r>
              <a:rPr lang="en-US" err="1">
                <a:latin typeface="Bodoni MT"/>
              </a:rPr>
              <a:t>primeiros</a:t>
            </a:r>
            <a:r>
              <a:rPr lang="en-US">
                <a:latin typeface="Bodoni MT"/>
              </a:rPr>
              <a:t> </a:t>
            </a:r>
            <a:r>
              <a:rPr lang="en-US" err="1">
                <a:latin typeface="Bodoni MT"/>
              </a:rPr>
              <a:t>passos</a:t>
            </a:r>
            <a:r>
              <a:rPr lang="en-US">
                <a:latin typeface="Bodoni MT"/>
              </a:rPr>
              <a:t>.</a:t>
            </a:r>
            <a:endParaRPr lang="en-US">
              <a:latin typeface="Bodoni MT"/>
              <a:cs typeface="Calibri" panose="020F0502020204030204"/>
            </a:endParaRPr>
          </a:p>
          <a:p>
            <a:pPr algn="just"/>
            <a:r>
              <a:rPr lang="en-US">
                <a:latin typeface="Bodoni MT"/>
              </a:rPr>
              <a:t>Com </a:t>
            </a:r>
            <a:r>
              <a:rPr lang="en-US" err="1">
                <a:latin typeface="Bodoni MT"/>
              </a:rPr>
              <a:t>perseverança</a:t>
            </a:r>
            <a:r>
              <a:rPr lang="en-US">
                <a:latin typeface="Bodoni MT"/>
              </a:rPr>
              <a:t> e </a:t>
            </a:r>
            <a:r>
              <a:rPr lang="en-US" err="1">
                <a:latin typeface="Bodoni MT"/>
              </a:rPr>
              <a:t>trabalho</a:t>
            </a:r>
            <a:r>
              <a:rPr lang="en-US">
                <a:latin typeface="Bodoni MT"/>
              </a:rPr>
              <a:t> </a:t>
            </a:r>
            <a:r>
              <a:rPr lang="en-US" err="1">
                <a:latin typeface="Bodoni MT"/>
              </a:rPr>
              <a:t>em</a:t>
            </a:r>
            <a:r>
              <a:rPr lang="en-US">
                <a:latin typeface="Bodoni MT"/>
              </a:rPr>
              <a:t> equipe, </a:t>
            </a:r>
            <a:r>
              <a:rPr lang="en-US" err="1">
                <a:latin typeface="Bodoni MT"/>
              </a:rPr>
              <a:t>eles</a:t>
            </a:r>
            <a:r>
              <a:rPr lang="en-US">
                <a:latin typeface="Bodoni MT"/>
              </a:rPr>
              <a:t> se </a:t>
            </a:r>
            <a:r>
              <a:rPr lang="en-US" err="1">
                <a:latin typeface="Bodoni MT"/>
              </a:rPr>
              <a:t>esforçaram</a:t>
            </a:r>
            <a:r>
              <a:rPr lang="en-US">
                <a:latin typeface="Bodoni MT"/>
              </a:rPr>
              <a:t> para </a:t>
            </a:r>
            <a:r>
              <a:rPr lang="en-US" err="1">
                <a:latin typeface="Bodoni MT"/>
              </a:rPr>
              <a:t>transformar</a:t>
            </a:r>
            <a:r>
              <a:rPr lang="en-US">
                <a:latin typeface="Bodoni MT"/>
              </a:rPr>
              <a:t> </a:t>
            </a:r>
            <a:r>
              <a:rPr lang="en-US" err="1">
                <a:latin typeface="Bodoni MT"/>
              </a:rPr>
              <a:t>sua</a:t>
            </a:r>
            <a:r>
              <a:rPr lang="en-US">
                <a:latin typeface="Bodoni MT"/>
              </a:rPr>
              <a:t> </a:t>
            </a:r>
            <a:r>
              <a:rPr lang="en-US" err="1">
                <a:latin typeface="Bodoni MT"/>
              </a:rPr>
              <a:t>visão</a:t>
            </a:r>
            <a:r>
              <a:rPr lang="en-US">
                <a:latin typeface="Bodoni MT"/>
              </a:rPr>
              <a:t> </a:t>
            </a:r>
            <a:r>
              <a:rPr lang="en-US" err="1">
                <a:latin typeface="Bodoni MT"/>
              </a:rPr>
              <a:t>em</a:t>
            </a:r>
            <a:r>
              <a:rPr lang="en-US">
                <a:latin typeface="Bodoni MT"/>
              </a:rPr>
              <a:t> </a:t>
            </a:r>
            <a:r>
              <a:rPr lang="en-US" err="1">
                <a:latin typeface="Bodoni MT"/>
              </a:rPr>
              <a:t>realidade</a:t>
            </a:r>
            <a:r>
              <a:rPr lang="en-US">
                <a:latin typeface="Bodoni MT"/>
              </a:rPr>
              <a:t>, </a:t>
            </a:r>
            <a:r>
              <a:rPr lang="en-US" err="1">
                <a:latin typeface="Bodoni MT"/>
              </a:rPr>
              <a:t>aproveitando</a:t>
            </a:r>
            <a:r>
              <a:rPr lang="en-US">
                <a:latin typeface="Bodoni MT"/>
              </a:rPr>
              <a:t> a </a:t>
            </a:r>
            <a:r>
              <a:rPr lang="en-US" err="1">
                <a:latin typeface="Bodoni MT"/>
              </a:rPr>
              <a:t>tecnologia</a:t>
            </a:r>
            <a:r>
              <a:rPr lang="en-US">
                <a:latin typeface="Bodoni MT"/>
              </a:rPr>
              <a:t> </a:t>
            </a:r>
            <a:r>
              <a:rPr lang="en-US" err="1">
                <a:latin typeface="Bodoni MT"/>
              </a:rPr>
              <a:t>como</a:t>
            </a:r>
            <a:r>
              <a:rPr lang="en-US">
                <a:latin typeface="Bodoni MT"/>
              </a:rPr>
              <a:t> </a:t>
            </a:r>
            <a:r>
              <a:rPr lang="en-US" err="1">
                <a:latin typeface="Bodoni MT"/>
              </a:rPr>
              <a:t>uma</a:t>
            </a:r>
            <a:r>
              <a:rPr lang="en-US">
                <a:latin typeface="Bodoni MT"/>
              </a:rPr>
              <a:t> ferramenta fundamental para o </a:t>
            </a:r>
            <a:r>
              <a:rPr lang="en-US" err="1">
                <a:latin typeface="Bodoni MT"/>
              </a:rPr>
              <a:t>sucesso</a:t>
            </a:r>
            <a:r>
              <a:rPr lang="en-US">
                <a:latin typeface="Bodoni MT"/>
              </a:rPr>
              <a:t> </a:t>
            </a:r>
            <a:r>
              <a:rPr lang="en-US" err="1">
                <a:latin typeface="Bodoni MT"/>
              </a:rPr>
              <a:t>nos</a:t>
            </a:r>
            <a:r>
              <a:rPr lang="en-US">
                <a:latin typeface="Bodoni MT"/>
              </a:rPr>
              <a:t> </a:t>
            </a:r>
            <a:r>
              <a:rPr lang="en-US" err="1">
                <a:latin typeface="Bodoni MT"/>
              </a:rPr>
              <a:t>estágios</a:t>
            </a:r>
            <a:r>
              <a:rPr lang="en-US">
                <a:latin typeface="Bodoni MT"/>
              </a:rPr>
              <a:t> </a:t>
            </a:r>
            <a:r>
              <a:rPr lang="en-US" err="1">
                <a:latin typeface="Bodoni MT"/>
              </a:rPr>
              <a:t>iniciais</a:t>
            </a:r>
            <a:r>
              <a:rPr lang="en-US">
                <a:latin typeface="Bodoni MT"/>
              </a:rPr>
              <a:t> </a:t>
            </a:r>
            <a:r>
              <a:rPr lang="en-US" err="1">
                <a:latin typeface="Bodoni MT"/>
              </a:rPr>
              <a:t>emocionantes</a:t>
            </a:r>
            <a:r>
              <a:rPr lang="en-US">
                <a:latin typeface="Bodoni MT"/>
              </a:rPr>
              <a:t> de </a:t>
            </a:r>
            <a:r>
              <a:rPr lang="en-US" err="1">
                <a:latin typeface="Bodoni MT"/>
              </a:rPr>
              <a:t>sua</a:t>
            </a:r>
            <a:r>
              <a:rPr lang="en-US">
                <a:latin typeface="Bodoni MT"/>
              </a:rPr>
              <a:t> longa jornada </a:t>
            </a:r>
            <a:r>
              <a:rPr lang="en-US" err="1">
                <a:latin typeface="Bodoni MT"/>
              </a:rPr>
              <a:t>empresarial</a:t>
            </a:r>
            <a:r>
              <a:rPr lang="en-US">
                <a:latin typeface="Bodoni MT"/>
              </a:rPr>
              <a:t>.</a:t>
            </a:r>
            <a:endParaRPr lang="en-US">
              <a:latin typeface="Bodoni MT"/>
              <a:cs typeface="Calibri" panose="020F0502020204030204"/>
            </a:endParaRPr>
          </a:p>
        </p:txBody>
      </p:sp>
    </p:spTree>
    <p:extLst>
      <p:ext uri="{BB962C8B-B14F-4D97-AF65-F5344CB8AC3E}">
        <p14:creationId xmlns:p14="http://schemas.microsoft.com/office/powerpoint/2010/main" val="1948481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1"/>
            </a:gs>
            <a:gs pos="80000">
              <a:schemeClr val="accent6">
                <a:lumMod val="60000"/>
                <a:lumOff val="4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5DA8337A-52F2-F325-EB5D-559E335210B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591" b="98228" l="2258" r="96667">
                        <a14:foregroundMark x1="9892" y1="2953" x2="9892" y2="2953"/>
                        <a14:foregroundMark x1="7989" y1="2972" x2="8495" y2="2953"/>
                        <a14:foregroundMark x1="3118" y1="3150" x2="6029" y2="3043"/>
                        <a14:foregroundMark x1="8495" y1="2953" x2="9677" y2="3346"/>
                        <a14:foregroundMark x1="2581" y1="3937" x2="7097" y2="3937"/>
                        <a14:foregroundMark x1="7097" y1="3937" x2="2688" y2="4528"/>
                        <a14:foregroundMark x1="2688" y1="4528" x2="7849" y2="6299"/>
                        <a14:foregroundMark x1="7849" y1="6299" x2="12688" y2="3937"/>
                        <a14:foregroundMark x1="12688" y1="3937" x2="8550" y2="1358"/>
                        <a14:foregroundMark x1="6716" y1="1067" x2="2473" y2="2362"/>
                        <a14:foregroundMark x1="2473" y1="2362" x2="4194" y2="1969"/>
                        <a14:foregroundMark x1="5484" y1="21457" x2="7419" y2="23031"/>
                        <a14:foregroundMark x1="5161" y1="44291" x2="10108" y2="45669"/>
                        <a14:foregroundMark x1="10108" y1="45669" x2="5484" y2="43307"/>
                        <a14:foregroundMark x1="5484" y1="43307" x2="7312" y2="45472"/>
                        <a14:foregroundMark x1="3763" y1="18701" x2="9032" y2="18701"/>
                        <a14:foregroundMark x1="9032" y1="18701" x2="9785" y2="18898"/>
                        <a14:foregroundMark x1="19032" y1="6496" x2="23763" y2="1772"/>
                        <a14:foregroundMark x1="23763" y1="1772" x2="28710" y2="2559"/>
                        <a14:foregroundMark x1="28710" y1="2559" x2="24516" y2="6496"/>
                        <a14:foregroundMark x1="24516" y1="6496" x2="19247" y2="5315"/>
                        <a14:foregroundMark x1="35914" y1="5709" x2="38566" y2="1853"/>
                        <a14:foregroundMark x1="42705" y1="853" x2="44946" y2="1181"/>
                        <a14:foregroundMark x1="41776" y1="3525" x2="39355" y2="5315"/>
                        <a14:foregroundMark x1="44946" y1="1181" x2="41925" y2="3415"/>
                        <a14:foregroundMark x1="39355" y1="5315" x2="36452" y2="5118"/>
                        <a14:foregroundMark x1="51505" y1="4724" x2="56667" y2="1378"/>
                        <a14:foregroundMark x1="56667" y1="1378" x2="60860" y2="1772"/>
                        <a14:foregroundMark x1="60860" y1="1772" x2="58048" y2="6256"/>
                        <a14:foregroundMark x1="53751" y1="6384" x2="51183" y2="5906"/>
                        <a14:foregroundMark x1="67634" y1="5709" x2="72688" y2="1772"/>
                        <a14:foregroundMark x1="72688" y1="1772" x2="77097" y2="2953"/>
                        <a14:foregroundMark x1="77097" y1="2953" x2="72043" y2="5906"/>
                        <a14:foregroundMark x1="72043" y1="5906" x2="68280" y2="5906"/>
                        <a14:foregroundMark x1="86344" y1="4528" x2="90968" y2="1378"/>
                        <a14:foregroundMark x1="90968" y1="1378" x2="96559" y2="1772"/>
                        <a14:foregroundMark x1="96559" y1="1772" x2="92366" y2="6299"/>
                        <a14:foregroundMark x1="92366" y1="6299" x2="86237" y2="5315"/>
                        <a14:foregroundMark x1="95914" y1="3937" x2="96774" y2="6299"/>
                        <a14:foregroundMark x1="87204" y1="21654" x2="89140" y2="13780"/>
                        <a14:foregroundMark x1="89140" y1="13780" x2="93978" y2="14961"/>
                        <a14:foregroundMark x1="93978" y1="14961" x2="90000" y2="21654"/>
                        <a14:foregroundMark x1="90000" y1="21654" x2="88387" y2="21654"/>
                        <a14:foregroundMark x1="68710" y1="23622" x2="72903" y2="19488"/>
                        <a14:foregroundMark x1="72903" y1="19488" x2="77419" y2="19882"/>
                        <a14:foregroundMark x1="77419" y1="19882" x2="72796" y2="23819"/>
                        <a14:foregroundMark x1="72796" y1="23819" x2="68280" y2="23425"/>
                        <a14:foregroundMark x1="51505" y1="23819" x2="55376" y2="19882"/>
                        <a14:foregroundMark x1="55376" y1="19882" x2="60645" y2="21260"/>
                        <a14:foregroundMark x1="60645" y1="21260" x2="56667" y2="24409"/>
                        <a14:foregroundMark x1="56667" y1="24409" x2="51075" y2="23622"/>
                        <a14:foregroundMark x1="36344" y1="22835" x2="41613" y2="20669"/>
                        <a14:foregroundMark x1="41613" y1="20669" x2="36344" y2="23819"/>
                        <a14:foregroundMark x1="36344" y1="23819" x2="36344" y2="23819"/>
                        <a14:foregroundMark x1="21720" y1="23031" x2="26667" y2="19685"/>
                        <a14:foregroundMark x1="26667" y1="19685" x2="22473" y2="22638"/>
                        <a14:foregroundMark x1="22473" y1="22638" x2="21828" y2="22638"/>
                        <a14:foregroundMark x1="21075" y1="46457" x2="27097" y2="43504"/>
                        <a14:foregroundMark x1="27097" y1="43504" x2="22473" y2="45866"/>
                        <a14:foregroundMark x1="22473" y1="45866" x2="22473" y2="45866"/>
                        <a14:foregroundMark x1="36344" y1="46457" x2="46022" y2="44094"/>
                        <a14:foregroundMark x1="46022" y1="44094" x2="35376" y2="44291"/>
                        <a14:foregroundMark x1="35376" y1="44291" x2="39677" y2="47441"/>
                        <a14:foregroundMark x1="39677" y1="47441" x2="44301" y2="46850"/>
                        <a14:foregroundMark x1="44301" y1="46850" x2="46022" y2="45079"/>
                        <a14:foregroundMark x1="50645" y1="46457" x2="55484" y2="42913"/>
                        <a14:foregroundMark x1="55484" y1="42913" x2="61075" y2="42913"/>
                        <a14:foregroundMark x1="61075" y1="42913" x2="53441" y2="46260"/>
                        <a14:foregroundMark x1="53441" y1="46260" x2="50430" y2="42913"/>
                        <a14:foregroundMark x1="67419" y1="46654" x2="72258" y2="42717"/>
                        <a14:foregroundMark x1="72258" y1="42717" x2="76882" y2="43110"/>
                        <a14:foregroundMark x1="76882" y1="43110" x2="71075" y2="46654"/>
                        <a14:foregroundMark x1="71075" y1="46654" x2="67634" y2="46260"/>
                        <a14:foregroundMark x1="8394" y1="67826" x2="9355" y2="67520"/>
                        <a14:foregroundMark x1="9355" y1="67520" x2="9462" y2="68504"/>
                        <a14:foregroundMark x1="8596" y1="69783" x2="10323" y2="69291"/>
                        <a14:foregroundMark x1="10323" y1="69291" x2="8424" y2="67954"/>
                        <a14:foregroundMark x1="6927" y1="69543" x2="9892" y2="67323"/>
                        <a14:foregroundMark x1="9054" y1="68261" x2="7797" y2="69668"/>
                        <a14:foregroundMark x1="9892" y1="67323" x2="10203" y2="66975"/>
                        <a14:foregroundMark x1="8495" y1="67717" x2="10645" y2="67717"/>
                        <a14:foregroundMark x1="9043" y1="68239" x2="10968" y2="67126"/>
                        <a14:foregroundMark x1="8332" y1="67565" x2="9355" y2="67520"/>
                        <a14:foregroundMark x1="8552" y1="67225" x2="10323" y2="67913"/>
                        <a14:foregroundMark x1="8710" y1="66535" x2="10645" y2="66535"/>
                        <a14:foregroundMark x1="10523" y1="70059" x2="10538" y2="70472"/>
                        <a14:foregroundMark x1="10430" y1="67520" x2="10519" y2="69947"/>
                        <a14:foregroundMark x1="10968" y1="68110" x2="10860" y2="72441"/>
                        <a14:foregroundMark x1="10645" y1="71850" x2="9822" y2="71850"/>
                        <a14:foregroundMark x1="18925" y1="70669" x2="28602" y2="67717"/>
                        <a14:foregroundMark x1="28602" y1="67717" x2="22688" y2="65945"/>
                        <a14:foregroundMark x1="22688" y1="65945" x2="27097" y2="70276"/>
                        <a14:foregroundMark x1="27097" y1="70276" x2="29892" y2="67323"/>
                        <a14:foregroundMark x1="34946" y1="70866" x2="40753" y2="66535"/>
                        <a14:foregroundMark x1="40753" y1="66535" x2="45376" y2="68701"/>
                        <a14:foregroundMark x1="45376" y1="68701" x2="38495" y2="70276"/>
                        <a14:foregroundMark x1="38495" y1="70276" x2="35806" y2="67126"/>
                        <a14:foregroundMark x1="51183" y1="70472" x2="55376" y2="67717"/>
                        <a14:foregroundMark x1="55376" y1="67717" x2="60645" y2="67520"/>
                        <a14:foregroundMark x1="60645" y1="67520" x2="53871" y2="66929"/>
                        <a14:foregroundMark x1="53871" y1="66929" x2="51075" y2="69882"/>
                        <a14:foregroundMark x1="69032" y1="70276" x2="74409" y2="66732"/>
                        <a14:foregroundMark x1="74409" y1="66732" x2="78602" y2="68504"/>
                        <a14:foregroundMark x1="78602" y1="68504" x2="70430" y2="69882"/>
                        <a14:foregroundMark x1="70430" y1="69882" x2="74839" y2="68504"/>
                        <a14:foregroundMark x1="74839" y1="68504" x2="68280" y2="67717"/>
                        <a14:foregroundMark x1="68280" y1="67717" x2="70753" y2="71063"/>
                        <a14:foregroundMark x1="87312" y1="69685" x2="92473" y2="66732"/>
                        <a14:foregroundMark x1="92473" y1="66732" x2="96774" y2="66929"/>
                        <a14:foregroundMark x1="96774" y1="66929" x2="92366" y2="70669"/>
                        <a14:foregroundMark x1="92366" y1="70669" x2="87742" y2="70669"/>
                        <a14:foregroundMark x1="87849" y1="91929" x2="92366" y2="85236"/>
                        <a14:foregroundMark x1="92366" y1="85236" x2="97204" y2="87205"/>
                        <a14:foregroundMark x1="97204" y1="87205" x2="91720" y2="93110"/>
                        <a14:foregroundMark x1="91720" y1="93110" x2="89247" y2="92520"/>
                        <a14:foregroundMark x1="67849" y1="94094" x2="73656" y2="91142"/>
                        <a14:foregroundMark x1="73656" y1="91142" x2="77849" y2="93504"/>
                        <a14:foregroundMark x1="77849" y1="93504" x2="67312" y2="94094"/>
                        <a14:foregroundMark x1="52043" y1="94094" x2="59570" y2="91339"/>
                        <a14:foregroundMark x1="59570" y1="91339" x2="53441" y2="93504"/>
                        <a14:foregroundMark x1="53441" y1="93504" x2="52473" y2="93307"/>
                        <a14:foregroundMark x1="34946" y1="93110" x2="42366" y2="90748"/>
                        <a14:foregroundMark x1="42366" y1="90748" x2="38172" y2="93898"/>
                        <a14:foregroundMark x1="38172" y1="93898" x2="33763" y2="92913"/>
                        <a14:foregroundMark x1="33763" y1="92913" x2="33656" y2="92126"/>
                        <a14:foregroundMark x1="21828" y1="94094" x2="27097" y2="92323"/>
                        <a14:foregroundMark x1="27097" y1="92323" x2="22581" y2="90748"/>
                        <a14:foregroundMark x1="22581" y1="90748" x2="28495" y2="93504"/>
                        <a14:foregroundMark x1="10645" y1="96850" x2="10108" y2="86417"/>
                        <a14:foregroundMark x1="10108" y1="86417" x2="4409" y2="85630"/>
                        <a14:foregroundMark x1="4409" y1="85630" x2="4516" y2="95669"/>
                        <a14:foregroundMark x1="4516" y1="95669" x2="11075" y2="97638"/>
                        <a14:foregroundMark x1="4086" y1="85433" x2="10215" y2="86220"/>
                        <a14:foregroundMark x1="7957" y1="85630" x2="11183" y2="85236"/>
                        <a14:foregroundMark x1="7957" y1="84843" x2="10430" y2="85827"/>
                        <a14:foregroundMark x1="11183" y1="86220" x2="11613" y2="94685"/>
                        <a14:foregroundMark x1="11613" y1="96654" x2="11613" y2="98425"/>
                        <a14:foregroundMark x1="11613" y1="98425" x2="3441" y2="97047"/>
                        <a14:foregroundMark x1="3548" y1="97047" x2="3978" y2="87402"/>
                        <a14:foregroundMark x1="3656" y1="98228" x2="9140" y2="98425"/>
                        <a14:foregroundMark x1="96344" y1="14764" x2="96559" y2="22835"/>
                        <a14:foregroundMark x1="96559" y1="22835" x2="96344" y2="22835"/>
                        <a14:foregroundMark x1="2258" y1="17520" x2="6989" y2="15748"/>
                        <a14:foregroundMark x1="6989" y1="15748" x2="11075" y2="16535"/>
                        <a14:foregroundMark x1="5269" y1="22441" x2="8710" y2="22441"/>
                        <a14:foregroundMark x1="4624" y1="21260" x2="8925" y2="21260"/>
                        <a14:foregroundMark x1="4624" y1="71063" x2="9677" y2="66339"/>
                        <a14:foregroundMark x1="9677" y1="66339" x2="10430" y2="74016"/>
                        <a14:foregroundMark x1="10430" y1="74016" x2="5914" y2="74016"/>
                        <a14:foregroundMark x1="5914" y1="74016" x2="4194" y2="67323"/>
                        <a14:foregroundMark x1="5054" y1="67323" x2="8065" y2="68504"/>
                        <a14:foregroundMark x1="5376" y1="67913" x2="9032" y2="67323"/>
                        <a14:foregroundMark x1="4839" y1="67126" x2="9032" y2="67323"/>
                        <a14:foregroundMark x1="4839" y1="67520" x2="9785" y2="67520"/>
                        <a14:foregroundMark x1="4516" y1="66339" x2="8817" y2="66535"/>
                        <a14:foregroundMark x1="4301" y1="67520" x2="5161" y2="73228"/>
                        <a14:foregroundMark x1="4086" y1="69094" x2="4624" y2="74016"/>
                        <a14:backgroundMark x1="58602" y1="7874" x2="54194" y2="7677"/>
                        <a14:backgroundMark x1="39140" y1="394" x2="41505" y2="1181"/>
                        <a14:backgroundMark x1="41398" y1="591" x2="42796" y2="591"/>
                        <a14:backgroundMark x1="6882" y1="591" x2="8817" y2="591"/>
                        <a14:backgroundMark x1="8602" y1="24213" x2="9462" y2="23425"/>
                      </a14:backgroundRemoval>
                    </a14:imgEffect>
                  </a14:imgLayer>
                </a14:imgProps>
              </a:ext>
            </a:extLst>
          </a:blip>
          <a:stretch>
            <a:fillRect/>
          </a:stretch>
        </p:blipFill>
        <p:spPr>
          <a:xfrm>
            <a:off x="452228" y="346165"/>
            <a:ext cx="11287544" cy="6165669"/>
          </a:xfrm>
          <a:prstGeom prst="rect">
            <a:avLst/>
          </a:prstGeom>
        </p:spPr>
      </p:pic>
    </p:spTree>
    <p:extLst>
      <p:ext uri="{BB962C8B-B14F-4D97-AF65-F5344CB8AC3E}">
        <p14:creationId xmlns:p14="http://schemas.microsoft.com/office/powerpoint/2010/main" val="229252613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e7a52f9-5c66-44a9-86f3-38766607b95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78EE90E01C1554D81095FA0DFA567B7" ma:contentTypeVersion="5" ma:contentTypeDescription="Create a new document." ma:contentTypeScope="" ma:versionID="43d30212bf32b43b770854d1f91776b5">
  <xsd:schema xmlns:xsd="http://www.w3.org/2001/XMLSchema" xmlns:xs="http://www.w3.org/2001/XMLSchema" xmlns:p="http://schemas.microsoft.com/office/2006/metadata/properties" xmlns:ns3="3e7a52f9-5c66-44a9-86f3-38766607b952" targetNamespace="http://schemas.microsoft.com/office/2006/metadata/properties" ma:root="true" ma:fieldsID="d80f1116d1612e56eeb7a739bd16a937" ns3:_="">
    <xsd:import namespace="3e7a52f9-5c66-44a9-86f3-38766607b952"/>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7a52f9-5c66-44a9-86f3-38766607b9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E7A92D-1601-4C9B-A558-28E0856092BC}">
  <ds:schemaRefs>
    <ds:schemaRef ds:uri="http://schemas.microsoft.com/sharepoint/v3/contenttype/forms"/>
  </ds:schemaRefs>
</ds:datastoreItem>
</file>

<file path=customXml/itemProps2.xml><?xml version="1.0" encoding="utf-8"?>
<ds:datastoreItem xmlns:ds="http://schemas.openxmlformats.org/officeDocument/2006/customXml" ds:itemID="{19F757A9-1EAF-4A1F-8B45-650169B5A39A}">
  <ds:schemaRefs>
    <ds:schemaRef ds:uri="http://purl.org/dc/dcmitype/"/>
    <ds:schemaRef ds:uri="http://purl.org/dc/elements/1.1/"/>
    <ds:schemaRef ds:uri="http://schemas.microsoft.com/office/2006/metadata/properties"/>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3e7a52f9-5c66-44a9-86f3-38766607b952"/>
    <ds:schemaRef ds:uri="http://purl.org/dc/terms/"/>
  </ds:schemaRefs>
</ds:datastoreItem>
</file>

<file path=customXml/itemProps3.xml><?xml version="1.0" encoding="utf-8"?>
<ds:datastoreItem xmlns:ds="http://schemas.openxmlformats.org/officeDocument/2006/customXml" ds:itemID="{1207A2D2-8C5F-4892-843B-AC546DC86D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7a52f9-5c66-44a9-86f3-38766607b9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0</TotalTime>
  <Words>734</Words>
  <Application>Microsoft Office PowerPoint</Application>
  <PresentationFormat>Widescreen</PresentationFormat>
  <Paragraphs>52</Paragraphs>
  <Slides>6</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vt:i4>
      </vt:variant>
    </vt:vector>
  </HeadingPairs>
  <TitlesOfParts>
    <vt:vector size="14" baseType="lpstr">
      <vt:lpstr>Arial</vt:lpstr>
      <vt:lpstr>Arial Black</vt:lpstr>
      <vt:lpstr>Bodoni MT</vt:lpstr>
      <vt:lpstr>Bodoni MT Black</vt:lpstr>
      <vt:lpstr>Calibri</vt:lpstr>
      <vt:lpstr>Calibri Light</vt:lpstr>
      <vt:lpstr>Stencil</vt:lpstr>
      <vt:lpstr>Tema do Office</vt:lpstr>
      <vt:lpstr>Atividade 1  Arquitetura   Computacional</vt:lpstr>
      <vt:lpstr>Computador</vt:lpstr>
      <vt:lpstr>Comparativo dos processadores mais atuais</vt:lpstr>
      <vt:lpstr>Glossário</vt:lpstr>
      <vt:lpstr>Infraestrutura</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Atividade 1 Arq. Comp.</dc:title>
  <dc:creator>MAYCON DA SILVA NOGUEIRA .</dc:creator>
  <cp:lastModifiedBy>MAYCON DA SILVA NOGUEIRA .</cp:lastModifiedBy>
  <cp:revision>1</cp:revision>
  <dcterms:created xsi:type="dcterms:W3CDTF">2023-08-11T18:12:03Z</dcterms:created>
  <dcterms:modified xsi:type="dcterms:W3CDTF">2023-08-16T02:46:28Z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0x010100678EE90E01C1554D81095FA0DFA567B7</vt:lpwstr>
  </property>
</Properties>
</file>